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08" r:id="rId1"/>
  </p:sldMasterIdLst>
  <p:notesMasterIdLst>
    <p:notesMasterId r:id="rId51"/>
  </p:notesMasterIdLst>
  <p:sldIdLst>
    <p:sldId id="256" r:id="rId2"/>
    <p:sldId id="257" r:id="rId3"/>
    <p:sldId id="455" r:id="rId4"/>
    <p:sldId id="398" r:id="rId5"/>
    <p:sldId id="399" r:id="rId6"/>
    <p:sldId id="438" r:id="rId7"/>
    <p:sldId id="422" r:id="rId8"/>
    <p:sldId id="400" r:id="rId9"/>
    <p:sldId id="382" r:id="rId10"/>
    <p:sldId id="286" r:id="rId11"/>
    <p:sldId id="370" r:id="rId12"/>
    <p:sldId id="293" r:id="rId13"/>
    <p:sldId id="408" r:id="rId14"/>
    <p:sldId id="287" r:id="rId15"/>
    <p:sldId id="419" r:id="rId16"/>
    <p:sldId id="418" r:id="rId17"/>
    <p:sldId id="374" r:id="rId18"/>
    <p:sldId id="410" r:id="rId19"/>
    <p:sldId id="421" r:id="rId20"/>
    <p:sldId id="412" r:id="rId21"/>
    <p:sldId id="402" r:id="rId22"/>
    <p:sldId id="428" r:id="rId23"/>
    <p:sldId id="406" r:id="rId24"/>
    <p:sldId id="452" r:id="rId25"/>
    <p:sldId id="424" r:id="rId26"/>
    <p:sldId id="425" r:id="rId27"/>
    <p:sldId id="453" r:id="rId28"/>
    <p:sldId id="427" r:id="rId29"/>
    <p:sldId id="426" r:id="rId30"/>
    <p:sldId id="456" r:id="rId31"/>
    <p:sldId id="457" r:id="rId32"/>
    <p:sldId id="434" r:id="rId33"/>
    <p:sldId id="441" r:id="rId34"/>
    <p:sldId id="439" r:id="rId35"/>
    <p:sldId id="442" r:id="rId36"/>
    <p:sldId id="445" r:id="rId37"/>
    <p:sldId id="446" r:id="rId38"/>
    <p:sldId id="447" r:id="rId39"/>
    <p:sldId id="389" r:id="rId40"/>
    <p:sldId id="440" r:id="rId41"/>
    <p:sldId id="431" r:id="rId42"/>
    <p:sldId id="429" r:id="rId43"/>
    <p:sldId id="432" r:id="rId44"/>
    <p:sldId id="433" r:id="rId45"/>
    <p:sldId id="449" r:id="rId46"/>
    <p:sldId id="450" r:id="rId47"/>
    <p:sldId id="451" r:id="rId48"/>
    <p:sldId id="458" r:id="rId49"/>
    <p:sldId id="395"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tap" initials="o" lastIdx="2" clrIdx="0">
    <p:extLst>
      <p:ext uri="{19B8F6BF-5375-455C-9EA6-DF929625EA0E}">
        <p15:presenceInfo xmlns:p15="http://schemas.microsoft.com/office/powerpoint/2012/main" userId="e3632dfd0cfccb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ECEC"/>
    <a:srgbClr val="FF9966"/>
    <a:srgbClr val="FFFFA0"/>
    <a:srgbClr val="000000"/>
    <a:srgbClr val="EBF3C3"/>
    <a:srgbClr val="FF3300"/>
    <a:srgbClr val="CC0000"/>
    <a:srgbClr val="22603B"/>
    <a:srgbClr val="FFCCCC"/>
    <a:srgbClr val="1F1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54" autoAdjust="0"/>
    <p:restoredTop sz="84178" autoAdjust="0"/>
  </p:normalViewPr>
  <p:slideViewPr>
    <p:cSldViewPr>
      <p:cViewPr varScale="1">
        <p:scale>
          <a:sx n="83" d="100"/>
          <a:sy n="83" d="100"/>
        </p:scale>
        <p:origin x="86" y="29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18T17:30:47.124"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E819A-D02F-461D-90B6-0269118EFBD9}" type="datetimeFigureOut">
              <a:rPr lang="cs-CZ" smtClean="0"/>
              <a:t>26.11.2023</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86B78-405E-47B2-AB7A-3AB03F947131}" type="slidenum">
              <a:rPr lang="cs-CZ" smtClean="0"/>
              <a:t>‹#›</a:t>
            </a:fld>
            <a:endParaRPr lang="cs-CZ"/>
          </a:p>
        </p:txBody>
      </p:sp>
    </p:spTree>
    <p:extLst>
      <p:ext uri="{BB962C8B-B14F-4D97-AF65-F5344CB8AC3E}">
        <p14:creationId xmlns:p14="http://schemas.microsoft.com/office/powerpoint/2010/main" val="43287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Hned</a:t>
            </a:r>
            <a:r>
              <a:rPr lang="cs-CZ" baseline="0" dirty="0"/>
              <a:t> na úvod podotknu, že se nebudeme zabývat chytrými spotřebiči, které se skládají z více než jedné součástky, ale budeme mluvit pouze o samotném materiálu, o kusu hmoty, o látce, a jak si dokáže poradit se změnou okolních podmínek i bez mačkacích knoflíků.</a:t>
            </a:r>
            <a:endParaRPr lang="cs-CZ" dirty="0"/>
          </a:p>
        </p:txBody>
      </p:sp>
      <p:sp>
        <p:nvSpPr>
          <p:cNvPr id="4" name="Slide Number Placeholder 3"/>
          <p:cNvSpPr>
            <a:spLocks noGrp="1"/>
          </p:cNvSpPr>
          <p:nvPr>
            <p:ph type="sldNum" sz="quarter" idx="10"/>
          </p:nvPr>
        </p:nvSpPr>
        <p:spPr/>
        <p:txBody>
          <a:bodyPr/>
          <a:lstStyle/>
          <a:p>
            <a:fld id="{7B686B78-405E-47B2-AB7A-3AB03F947131}" type="slidenum">
              <a:rPr lang="cs-CZ" smtClean="0"/>
              <a:t>1</a:t>
            </a:fld>
            <a:endParaRPr lang="cs-CZ"/>
          </a:p>
        </p:txBody>
      </p:sp>
    </p:spTree>
    <p:extLst>
      <p:ext uri="{BB962C8B-B14F-4D97-AF65-F5344CB8AC3E}">
        <p14:creationId xmlns:p14="http://schemas.microsoft.com/office/powerpoint/2010/main" val="193947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a:t>
            </a:r>
            <a:r>
              <a:rPr lang="cs-CZ" dirty="0"/>
              <a:t>Jelikož existuje nepřeberné množství různých typu chytrých materiálů,</a:t>
            </a:r>
            <a:r>
              <a:rPr lang="cs-CZ" baseline="0" dirty="0"/>
              <a:t> je dobře vytyčit jejích základní funkce a roztřídit.</a:t>
            </a:r>
            <a:endParaRPr lang="cs-CZ" dirty="0"/>
          </a:p>
          <a:p>
            <a:r>
              <a:rPr lang="cs-CZ" dirty="0"/>
              <a:t>3.</a:t>
            </a:r>
            <a:r>
              <a:rPr lang="cs-CZ" baseline="0" dirty="0"/>
              <a:t> Podíváme se ně z vědeckého uhlu pohledů: jakými nastrojí a způsoby se zkoumají.</a:t>
            </a:r>
          </a:p>
          <a:p>
            <a:r>
              <a:rPr lang="cs-CZ" baseline="0" dirty="0"/>
              <a:t>4. a na závěr podle časových dispozic bych vám rada </a:t>
            </a:r>
            <a:r>
              <a:rPr lang="cs-CZ" baseline="0" dirty="0" err="1"/>
              <a:t>ukazala</a:t>
            </a:r>
            <a:r>
              <a:rPr lang="cs-CZ" baseline="0" dirty="0"/>
              <a:t> další kouzla s </a:t>
            </a:r>
            <a:r>
              <a:rPr lang="cs-CZ" baseline="0" dirty="0" err="1"/>
              <a:t>materialý</a:t>
            </a:r>
            <a:endParaRPr lang="cs-CZ" dirty="0"/>
          </a:p>
        </p:txBody>
      </p:sp>
      <p:sp>
        <p:nvSpPr>
          <p:cNvPr id="4" name="Slide Number Placeholder 3"/>
          <p:cNvSpPr>
            <a:spLocks noGrp="1"/>
          </p:cNvSpPr>
          <p:nvPr>
            <p:ph type="sldNum" sz="quarter" idx="10"/>
          </p:nvPr>
        </p:nvSpPr>
        <p:spPr/>
        <p:txBody>
          <a:bodyPr/>
          <a:lstStyle/>
          <a:p>
            <a:fld id="{7B686B78-405E-47B2-AB7A-3AB03F947131}" type="slidenum">
              <a:rPr lang="cs-CZ" smtClean="0"/>
              <a:t>2</a:t>
            </a:fld>
            <a:endParaRPr lang="cs-CZ"/>
          </a:p>
        </p:txBody>
      </p:sp>
    </p:spTree>
    <p:extLst>
      <p:ext uri="{BB962C8B-B14F-4D97-AF65-F5344CB8AC3E}">
        <p14:creationId xmlns:p14="http://schemas.microsoft.com/office/powerpoint/2010/main" val="267288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7B686B78-405E-47B2-AB7A-3AB03F947131}" type="slidenum">
              <a:rPr lang="cs-CZ" smtClean="0"/>
              <a:t>12</a:t>
            </a:fld>
            <a:endParaRPr lang="cs-CZ"/>
          </a:p>
        </p:txBody>
      </p:sp>
    </p:spTree>
    <p:extLst>
      <p:ext uri="{BB962C8B-B14F-4D97-AF65-F5344CB8AC3E}">
        <p14:creationId xmlns:p14="http://schemas.microsoft.com/office/powerpoint/2010/main" val="291858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Právě </a:t>
            </a:r>
            <a:r>
              <a:rPr lang="cs-CZ" dirty="0" err="1"/>
              <a:t>permittivita</a:t>
            </a:r>
            <a:r>
              <a:rPr lang="cs-CZ" dirty="0"/>
              <a:t> </a:t>
            </a:r>
            <a:r>
              <a:rPr lang="cs-CZ" dirty="0" err="1"/>
              <a:t>vypovida</a:t>
            </a:r>
            <a:r>
              <a:rPr lang="cs-CZ" dirty="0"/>
              <a:t> o</a:t>
            </a:r>
            <a:r>
              <a:rPr lang="cs-CZ" baseline="0" dirty="0"/>
              <a:t> </a:t>
            </a:r>
            <a:r>
              <a:rPr lang="cs-CZ" baseline="0" dirty="0" err="1"/>
              <a:t>polarizacnych</a:t>
            </a:r>
            <a:r>
              <a:rPr lang="cs-CZ" baseline="0" dirty="0"/>
              <a:t> schopnostech </a:t>
            </a:r>
            <a:r>
              <a:rPr lang="cs-CZ" baseline="0" dirty="0" err="1"/>
              <a:t>latky</a:t>
            </a:r>
            <a:r>
              <a:rPr lang="cs-CZ" baseline="0" dirty="0"/>
              <a:t>. </a:t>
            </a:r>
            <a:r>
              <a:rPr lang="cs-CZ" baseline="0" dirty="0" err="1"/>
              <a:t>Ma</a:t>
            </a:r>
            <a:r>
              <a:rPr lang="cs-CZ" baseline="0" dirty="0"/>
              <a:t> </a:t>
            </a:r>
            <a:r>
              <a:rPr lang="cs-CZ" baseline="0" dirty="0" err="1"/>
              <a:t>realnou</a:t>
            </a:r>
            <a:r>
              <a:rPr lang="cs-CZ" baseline="0" dirty="0"/>
              <a:t> a </a:t>
            </a:r>
            <a:r>
              <a:rPr lang="cs-CZ" baseline="0" dirty="0" err="1"/>
              <a:t>imaginarni</a:t>
            </a:r>
            <a:r>
              <a:rPr lang="cs-CZ" baseline="0" dirty="0"/>
              <a:t> část, a ta </a:t>
            </a:r>
            <a:r>
              <a:rPr lang="cs-CZ" baseline="0" dirty="0" err="1"/>
              <a:t>imaginarní</a:t>
            </a:r>
            <a:r>
              <a:rPr lang="cs-CZ" baseline="0" dirty="0"/>
              <a:t> ukazuje na </a:t>
            </a:r>
            <a:r>
              <a:rPr lang="cs-CZ" baseline="0" dirty="0" err="1"/>
              <a:t>ztraty</a:t>
            </a:r>
            <a:r>
              <a:rPr lang="cs-CZ" baseline="0" dirty="0"/>
              <a:t> při interakci s el.-</a:t>
            </a:r>
            <a:r>
              <a:rPr lang="cs-CZ" baseline="0" dirty="0" err="1"/>
              <a:t>magn</a:t>
            </a:r>
            <a:r>
              <a:rPr lang="cs-CZ" baseline="0" dirty="0"/>
              <a:t>. polem.</a:t>
            </a:r>
            <a:endParaRPr lang="cs-CZ" dirty="0"/>
          </a:p>
        </p:txBody>
      </p:sp>
      <p:sp>
        <p:nvSpPr>
          <p:cNvPr id="4" name="Slide Number Placeholder 3"/>
          <p:cNvSpPr>
            <a:spLocks noGrp="1"/>
          </p:cNvSpPr>
          <p:nvPr>
            <p:ph type="sldNum" sz="quarter" idx="10"/>
          </p:nvPr>
        </p:nvSpPr>
        <p:spPr/>
        <p:txBody>
          <a:bodyPr/>
          <a:lstStyle/>
          <a:p>
            <a:fld id="{7B686B78-405E-47B2-AB7A-3AB03F947131}" type="slidenum">
              <a:rPr lang="cs-CZ" smtClean="0"/>
              <a:t>14</a:t>
            </a:fld>
            <a:endParaRPr lang="cs-CZ"/>
          </a:p>
        </p:txBody>
      </p:sp>
    </p:spTree>
    <p:extLst>
      <p:ext uri="{BB962C8B-B14F-4D97-AF65-F5344CB8AC3E}">
        <p14:creationId xmlns:p14="http://schemas.microsoft.com/office/powerpoint/2010/main" val="128235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Tenhle</a:t>
            </a:r>
            <a:r>
              <a:rPr lang="en-GB" dirty="0"/>
              <a:t> </a:t>
            </a:r>
            <a:r>
              <a:rPr lang="cs-CZ" dirty="0"/>
              <a:t>orientační pohyb </a:t>
            </a:r>
            <a:r>
              <a:rPr lang="cs-CZ" dirty="0" err="1"/>
              <a:t>vyvolavá</a:t>
            </a:r>
            <a:r>
              <a:rPr lang="cs-CZ" dirty="0"/>
              <a:t> </a:t>
            </a:r>
            <a:r>
              <a:rPr lang="cs-CZ" dirty="0" err="1"/>
              <a:t>ohřatí</a:t>
            </a:r>
            <a:r>
              <a:rPr lang="cs-CZ" baseline="0" dirty="0"/>
              <a:t> vody v mikrovlně </a:t>
            </a:r>
            <a:r>
              <a:rPr lang="cs-CZ" baseline="0" dirty="0" err="1"/>
              <a:t>troube</a:t>
            </a:r>
            <a:r>
              <a:rPr lang="cs-CZ" baseline="0" dirty="0"/>
              <a:t>. Která </a:t>
            </a:r>
            <a:r>
              <a:rPr lang="cs-CZ" baseline="0" dirty="0" err="1"/>
              <a:t>ma</a:t>
            </a:r>
            <a:r>
              <a:rPr lang="cs-CZ" baseline="0" dirty="0"/>
              <a:t> frekvenci 2.45 GHz a  </a:t>
            </a:r>
            <a:r>
              <a:rPr lang="cs-CZ" baseline="0" dirty="0" err="1"/>
              <a:t>delku</a:t>
            </a:r>
            <a:r>
              <a:rPr lang="cs-CZ" baseline="0" dirty="0"/>
              <a:t> vlny  12 cm.</a:t>
            </a:r>
            <a:endParaRPr lang="cs-CZ" dirty="0"/>
          </a:p>
        </p:txBody>
      </p:sp>
      <p:sp>
        <p:nvSpPr>
          <p:cNvPr id="4" name="Slide Number Placeholder 3"/>
          <p:cNvSpPr>
            <a:spLocks noGrp="1"/>
          </p:cNvSpPr>
          <p:nvPr>
            <p:ph type="sldNum" sz="quarter" idx="10"/>
          </p:nvPr>
        </p:nvSpPr>
        <p:spPr/>
        <p:txBody>
          <a:bodyPr/>
          <a:lstStyle/>
          <a:p>
            <a:fld id="{7B686B78-405E-47B2-AB7A-3AB03F947131}" type="slidenum">
              <a:rPr lang="cs-CZ" smtClean="0"/>
              <a:t>17</a:t>
            </a:fld>
            <a:endParaRPr lang="cs-CZ"/>
          </a:p>
        </p:txBody>
      </p:sp>
    </p:spTree>
    <p:extLst>
      <p:ext uri="{BB962C8B-B14F-4D97-AF65-F5344CB8AC3E}">
        <p14:creationId xmlns:p14="http://schemas.microsoft.com/office/powerpoint/2010/main" val="427598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EF3AEFB-F3E4-44B2-B1BB-1C61AC2F8F26}" type="datetimeFigureOut">
              <a:rPr lang="cs-CZ" smtClean="0"/>
              <a:t>26.11.2023</a:t>
            </a:fld>
            <a:endParaRPr lang="cs-CZ"/>
          </a:p>
        </p:txBody>
      </p:sp>
      <p:sp>
        <p:nvSpPr>
          <p:cNvPr id="23" name="Slide Number Placeholder 22"/>
          <p:cNvSpPr>
            <a:spLocks noGrp="1"/>
          </p:cNvSpPr>
          <p:nvPr>
            <p:ph type="sldNum" sz="quarter" idx="11"/>
          </p:nvPr>
        </p:nvSpPr>
        <p:spPr/>
        <p:txBody>
          <a:bodyPr/>
          <a:lstStyle/>
          <a:p>
            <a:fld id="{7B44200E-5A7A-4A8C-80B3-0C9D4146B260}" type="slidenum">
              <a:rPr lang="cs-CZ" smtClean="0"/>
              <a:t>‹#›</a:t>
            </a:fld>
            <a:endParaRPr lang="cs-CZ"/>
          </a:p>
        </p:txBody>
      </p:sp>
      <p:sp>
        <p:nvSpPr>
          <p:cNvPr id="24" name="Footer Placeholder 23"/>
          <p:cNvSpPr>
            <a:spLocks noGrp="1"/>
          </p:cNvSpPr>
          <p:nvPr>
            <p:ph type="ftr" sz="quarter" idx="12"/>
          </p:nvPr>
        </p:nvSpPr>
        <p:spPr/>
        <p:txBody>
          <a:bodyPr/>
          <a:lstStyle/>
          <a:p>
            <a:endParaRPr lang="cs-CZ"/>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F3AEFB-F3E4-44B2-B1BB-1C61AC2F8F26}" type="datetimeFigureOut">
              <a:rPr lang="cs-CZ" smtClean="0"/>
              <a:t>26.11.2023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B44200E-5A7A-4A8C-80B3-0C9D4146B26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F3AEFB-F3E4-44B2-B1BB-1C61AC2F8F26}" type="datetimeFigureOut">
              <a:rPr lang="cs-CZ" smtClean="0"/>
              <a:t>26.11.2023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B44200E-5A7A-4A8C-80B3-0C9D4146B26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CEF3AEFB-F3E4-44B2-B1BB-1C61AC2F8F26}" type="datetimeFigureOut">
              <a:rPr lang="cs-CZ" smtClean="0"/>
              <a:t>26.11.2023</a:t>
            </a:fld>
            <a:endParaRPr lang="cs-CZ"/>
          </a:p>
        </p:txBody>
      </p:sp>
      <p:sp>
        <p:nvSpPr>
          <p:cNvPr id="19" name="Slide Number Placeholder 18"/>
          <p:cNvSpPr>
            <a:spLocks noGrp="1"/>
          </p:cNvSpPr>
          <p:nvPr>
            <p:ph type="sldNum" sz="quarter" idx="15"/>
          </p:nvPr>
        </p:nvSpPr>
        <p:spPr/>
        <p:txBody>
          <a:bodyPr/>
          <a:lstStyle/>
          <a:p>
            <a:fld id="{7B44200E-5A7A-4A8C-80B3-0C9D4146B260}" type="slidenum">
              <a:rPr lang="cs-CZ" smtClean="0"/>
              <a:t>‹#›</a:t>
            </a:fld>
            <a:endParaRPr lang="cs-CZ"/>
          </a:p>
        </p:txBody>
      </p:sp>
      <p:sp>
        <p:nvSpPr>
          <p:cNvPr id="21" name="Footer Placeholder 20"/>
          <p:cNvSpPr>
            <a:spLocks noGrp="1"/>
          </p:cNvSpPr>
          <p:nvPr>
            <p:ph type="ftr" sz="quarter" idx="16"/>
          </p:nvPr>
        </p:nvSpPr>
        <p:spPr/>
        <p:txBody>
          <a:bodyPr/>
          <a:lstStyle/>
          <a:p>
            <a:endParaRPr lang="cs-CZ"/>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CEF3AEFB-F3E4-44B2-B1BB-1C61AC2F8F26}" type="datetimeFigureOut">
              <a:rPr lang="cs-CZ" smtClean="0"/>
              <a:t>26.11.2023</a:t>
            </a:fld>
            <a:endParaRPr lang="cs-CZ"/>
          </a:p>
        </p:txBody>
      </p:sp>
      <p:sp>
        <p:nvSpPr>
          <p:cNvPr id="20" name="Slide Number Placeholder 19"/>
          <p:cNvSpPr>
            <a:spLocks noGrp="1"/>
          </p:cNvSpPr>
          <p:nvPr>
            <p:ph type="sldNum" sz="quarter" idx="11"/>
          </p:nvPr>
        </p:nvSpPr>
        <p:spPr/>
        <p:txBody>
          <a:bodyPr/>
          <a:lstStyle/>
          <a:p>
            <a:fld id="{7B44200E-5A7A-4A8C-80B3-0C9D4146B260}" type="slidenum">
              <a:rPr lang="cs-CZ" smtClean="0"/>
              <a:t>‹#›</a:t>
            </a:fld>
            <a:endParaRPr lang="cs-CZ"/>
          </a:p>
        </p:txBody>
      </p:sp>
      <p:sp>
        <p:nvSpPr>
          <p:cNvPr id="21" name="Footer Placeholder 20"/>
          <p:cNvSpPr>
            <a:spLocks noGrp="1"/>
          </p:cNvSpPr>
          <p:nvPr>
            <p:ph type="ftr" sz="quarter" idx="12"/>
          </p:nvPr>
        </p:nvSpPr>
        <p:spPr/>
        <p:txBody>
          <a:bodyPr/>
          <a:lstStyle/>
          <a:p>
            <a:endParaRPr lang="cs-CZ"/>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CEF3AEFB-F3E4-44B2-B1BB-1C61AC2F8F26}" type="datetimeFigureOut">
              <a:rPr lang="cs-CZ" smtClean="0"/>
              <a:t>26.11.2023</a:t>
            </a:fld>
            <a:endParaRPr lang="cs-CZ"/>
          </a:p>
        </p:txBody>
      </p:sp>
      <p:sp>
        <p:nvSpPr>
          <p:cNvPr id="25" name="Slide Number Placeholder 24"/>
          <p:cNvSpPr>
            <a:spLocks noGrp="1"/>
          </p:cNvSpPr>
          <p:nvPr>
            <p:ph type="sldNum" sz="quarter" idx="16"/>
          </p:nvPr>
        </p:nvSpPr>
        <p:spPr/>
        <p:txBody>
          <a:bodyPr/>
          <a:lstStyle/>
          <a:p>
            <a:fld id="{7B44200E-5A7A-4A8C-80B3-0C9D4146B260}" type="slidenum">
              <a:rPr lang="cs-CZ" smtClean="0"/>
              <a:t>‹#›</a:t>
            </a:fld>
            <a:endParaRPr lang="cs-CZ"/>
          </a:p>
        </p:txBody>
      </p:sp>
      <p:sp>
        <p:nvSpPr>
          <p:cNvPr id="26" name="Footer Placeholder 25"/>
          <p:cNvSpPr>
            <a:spLocks noGrp="1"/>
          </p:cNvSpPr>
          <p:nvPr>
            <p:ph type="ftr" sz="quarter" idx="17"/>
          </p:nvPr>
        </p:nvSpPr>
        <p:spPr/>
        <p:txBody>
          <a:bodyPr/>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CEF3AEFB-F3E4-44B2-B1BB-1C61AC2F8F26}" type="datetimeFigureOut">
              <a:rPr lang="cs-CZ" smtClean="0"/>
              <a:t>26.11.2023</a:t>
            </a:fld>
            <a:endParaRPr lang="cs-CZ"/>
          </a:p>
        </p:txBody>
      </p:sp>
      <p:sp>
        <p:nvSpPr>
          <p:cNvPr id="24" name="Slide Number Placeholder 23"/>
          <p:cNvSpPr>
            <a:spLocks noGrp="1"/>
          </p:cNvSpPr>
          <p:nvPr>
            <p:ph type="sldNum" sz="quarter" idx="17"/>
          </p:nvPr>
        </p:nvSpPr>
        <p:spPr/>
        <p:txBody>
          <a:bodyPr/>
          <a:lstStyle/>
          <a:p>
            <a:fld id="{7B44200E-5A7A-4A8C-80B3-0C9D4146B260}" type="slidenum">
              <a:rPr lang="cs-CZ" smtClean="0"/>
              <a:t>‹#›</a:t>
            </a:fld>
            <a:endParaRPr lang="cs-CZ"/>
          </a:p>
        </p:txBody>
      </p:sp>
      <p:sp>
        <p:nvSpPr>
          <p:cNvPr id="29" name="Footer Placeholder 28"/>
          <p:cNvSpPr>
            <a:spLocks noGrp="1"/>
          </p:cNvSpPr>
          <p:nvPr>
            <p:ph type="ftr" sz="quarter" idx="18"/>
          </p:nvPr>
        </p:nvSpPr>
        <p:spPr/>
        <p:txBody>
          <a:bodyPr/>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EF3AEFB-F3E4-44B2-B1BB-1C61AC2F8F26}" type="datetimeFigureOut">
              <a:rPr lang="cs-CZ" smtClean="0"/>
              <a:t>26.11.2023</a:t>
            </a:fld>
            <a:endParaRPr lang="cs-CZ"/>
          </a:p>
        </p:txBody>
      </p:sp>
      <p:sp>
        <p:nvSpPr>
          <p:cNvPr id="14" name="Slide Number Placeholder 13"/>
          <p:cNvSpPr>
            <a:spLocks noGrp="1"/>
          </p:cNvSpPr>
          <p:nvPr>
            <p:ph type="sldNum" sz="quarter" idx="11"/>
          </p:nvPr>
        </p:nvSpPr>
        <p:spPr/>
        <p:txBody>
          <a:bodyPr/>
          <a:lstStyle/>
          <a:p>
            <a:fld id="{7B44200E-5A7A-4A8C-80B3-0C9D4146B260}" type="slidenum">
              <a:rPr lang="cs-CZ" smtClean="0"/>
              <a:t>‹#›</a:t>
            </a:fld>
            <a:endParaRPr lang="cs-CZ"/>
          </a:p>
        </p:txBody>
      </p:sp>
      <p:sp>
        <p:nvSpPr>
          <p:cNvPr id="18" name="Footer Placeholder 17"/>
          <p:cNvSpPr>
            <a:spLocks noGrp="1"/>
          </p:cNvSpPr>
          <p:nvPr>
            <p:ph type="ftr" sz="quarter" idx="12"/>
          </p:nvPr>
        </p:nvSpPr>
        <p:spPr/>
        <p:txBody>
          <a:bodyPr/>
          <a:lstStyle/>
          <a:p>
            <a:endParaRPr lang="cs-CZ"/>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EF3AEFB-F3E4-44B2-B1BB-1C61AC2F8F26}" type="datetimeFigureOut">
              <a:rPr lang="cs-CZ" smtClean="0"/>
              <a:t>26.11.2023</a:t>
            </a:fld>
            <a:endParaRPr lang="cs-CZ"/>
          </a:p>
        </p:txBody>
      </p:sp>
      <p:sp>
        <p:nvSpPr>
          <p:cNvPr id="12" name="Slide Number Placeholder 11"/>
          <p:cNvSpPr>
            <a:spLocks noGrp="1"/>
          </p:cNvSpPr>
          <p:nvPr>
            <p:ph type="sldNum" sz="quarter" idx="11"/>
          </p:nvPr>
        </p:nvSpPr>
        <p:spPr/>
        <p:txBody>
          <a:bodyPr/>
          <a:lstStyle/>
          <a:p>
            <a:fld id="{7B44200E-5A7A-4A8C-80B3-0C9D4146B260}" type="slidenum">
              <a:rPr lang="cs-CZ" smtClean="0"/>
              <a:t>‹#›</a:t>
            </a:fld>
            <a:endParaRPr lang="cs-CZ"/>
          </a:p>
        </p:txBody>
      </p:sp>
      <p:sp>
        <p:nvSpPr>
          <p:cNvPr id="13" name="Footer Placeholder 12"/>
          <p:cNvSpPr>
            <a:spLocks noGrp="1"/>
          </p:cNvSpPr>
          <p:nvPr>
            <p:ph type="ftr" sz="quarter" idx="12"/>
          </p:nvPr>
        </p:nvSpPr>
        <p:spPr/>
        <p:txBody>
          <a:bodyPr/>
          <a:lstStyle/>
          <a:p>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CEF3AEFB-F3E4-44B2-B1BB-1C61AC2F8F26}" type="datetimeFigureOut">
              <a:rPr lang="cs-CZ" smtClean="0"/>
              <a:t>26.11.2023</a:t>
            </a:fld>
            <a:endParaRPr lang="cs-CZ"/>
          </a:p>
        </p:txBody>
      </p:sp>
      <p:sp>
        <p:nvSpPr>
          <p:cNvPr id="18" name="Slide Number Placeholder 17"/>
          <p:cNvSpPr>
            <a:spLocks noGrp="1"/>
          </p:cNvSpPr>
          <p:nvPr>
            <p:ph type="sldNum" sz="quarter" idx="16"/>
          </p:nvPr>
        </p:nvSpPr>
        <p:spPr/>
        <p:txBody>
          <a:bodyPr/>
          <a:lstStyle/>
          <a:p>
            <a:fld id="{7B44200E-5A7A-4A8C-80B3-0C9D4146B260}" type="slidenum">
              <a:rPr lang="cs-CZ" smtClean="0"/>
              <a:t>‹#›</a:t>
            </a:fld>
            <a:endParaRPr lang="cs-CZ"/>
          </a:p>
        </p:txBody>
      </p:sp>
      <p:sp>
        <p:nvSpPr>
          <p:cNvPr id="20" name="Footer Placeholder 19"/>
          <p:cNvSpPr>
            <a:spLocks noGrp="1"/>
          </p:cNvSpPr>
          <p:nvPr>
            <p:ph type="ftr" sz="quarter" idx="17"/>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CEF3AEFB-F3E4-44B2-B1BB-1C61AC2F8F26}" type="datetimeFigureOut">
              <a:rPr lang="cs-CZ" smtClean="0"/>
              <a:t>26.11.2023</a:t>
            </a:fld>
            <a:endParaRPr lang="cs-CZ"/>
          </a:p>
        </p:txBody>
      </p:sp>
      <p:sp>
        <p:nvSpPr>
          <p:cNvPr id="20" name="Slide Number Placeholder 19"/>
          <p:cNvSpPr>
            <a:spLocks noGrp="1"/>
          </p:cNvSpPr>
          <p:nvPr>
            <p:ph type="sldNum" sz="quarter" idx="15"/>
          </p:nvPr>
        </p:nvSpPr>
        <p:spPr/>
        <p:txBody>
          <a:bodyPr/>
          <a:lstStyle/>
          <a:p>
            <a:fld id="{7B44200E-5A7A-4A8C-80B3-0C9D4146B260}" type="slidenum">
              <a:rPr lang="cs-CZ" smtClean="0"/>
              <a:t>‹#›</a:t>
            </a:fld>
            <a:endParaRPr lang="cs-CZ"/>
          </a:p>
        </p:txBody>
      </p:sp>
      <p:sp>
        <p:nvSpPr>
          <p:cNvPr id="21" name="Footer Placeholder 20"/>
          <p:cNvSpPr>
            <a:spLocks noGrp="1"/>
          </p:cNvSpPr>
          <p:nvPr>
            <p:ph type="ftr" sz="quarter" idx="16"/>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EF3AEFB-F3E4-44B2-B1BB-1C61AC2F8F26}" type="datetimeFigureOut">
              <a:rPr lang="cs-CZ" smtClean="0"/>
              <a:t>26.11.2023</a:t>
            </a:fld>
            <a:endParaRPr lang="cs-CZ"/>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cs-CZ"/>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B44200E-5A7A-4A8C-80B3-0C9D4146B260}"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kp33ZprO0Ck" TargetMode="External"/><Relationship Id="rId4" Type="http://schemas.openxmlformats.org/officeDocument/2006/relationships/hyperlink" Target="https://www.youtube.com/watch?v=kp33ZprO0C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3mxiD9sonhw"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WFmgPrZ02Y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s.puntomarinero.com/the-function-and-structure-of/"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ikiskripta.eu/w/Periodicita_a_quasiperiodicit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idnes.cz/bydleni/spotrebice/jak-se-neotravit-pri-smazeni-na-panvi.A081126_095402_kuchyne_rez"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nwNUV4RXAcA" TargetMode="External"/><Relationship Id="rId2" Type="http://schemas.openxmlformats.org/officeDocument/2006/relationships/slideLayout" Target="../slideLayouts/slideLayout2.xml"/><Relationship Id="rId1" Type="http://schemas.openxmlformats.org/officeDocument/2006/relationships/video" Target="https://www.youtube.com/embed/nwNUV4RXAcA" TargetMode="Externa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s.wikipedia.org/wiki/%C5%BDivo%C4%8Dichov%C3%A9" TargetMode="External"/><Relationship Id="rId2" Type="http://schemas.openxmlformats.org/officeDocument/2006/relationships/hyperlink" Target="https://cs.wikipedia.org/wiki/Povode%C5%88_v_%C4%8Cesku_(200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loyalmicrowave.com/microwave-equipment-application/the-production-processing-of-dried-mushrooms-microwave-drying-equipment-for-mushroom.html"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z/url?sa=i&amp;url=https://dspace.cvut.cz/bitstream/10467/74868/-1/FBMI-BP-2017-Burianova-Marketa-prace.pdf&amp;psig=AOvVaw1mRUx-AMTyXLA_x6AvD2bH&amp;ust=1650663201327000&amp;source=images&amp;cd=vfe&amp;ved=2ahUKEwjg06vfjab3AhXOwKQKHc2nCLIQr4kDegQIARBv"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s.wikipedia.org/wiki/Mikrovlny#cite_note-3" TargetMode="External"/><Relationship Id="rId2" Type="http://schemas.openxmlformats.org/officeDocument/2006/relationships/hyperlink" Target="https://cs.wikipedia.org/wiki/Pop%C3%A1lenina" TargetMode="Externa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s://www.usni.org/magazines/proceedings/2021/may/dont-miss-boat-high-power-microwave-defense" TargetMode="Externa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s.wikipedia.org/wiki/Cyklu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cs.wikipedia.org/wiki/Sekunda"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s.wikipedia.org/wiki/Internet" TargetMode="External"/><Relationship Id="rId2" Type="http://schemas.openxmlformats.org/officeDocument/2006/relationships/hyperlink" Target="https://cs.wikipedia.org/wiki/Wi-Fi"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hyperlink" Target="https://cs.wikipedia.org/wiki/Hertz" TargetMode="External"/><Relationship Id="rId2" Type="http://schemas.openxmlformats.org/officeDocument/2006/relationships/hyperlink" Target="https://cs.wikipedia.org/wiki/Frekvence" TargetMode="Externa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1JZG9x_VOwA" TargetMode="External"/><Relationship Id="rId2" Type="http://schemas.openxmlformats.org/officeDocument/2006/relationships/slideLayout" Target="../slideLayouts/slideLayout2.xml"/><Relationship Id="rId1" Type="http://schemas.openxmlformats.org/officeDocument/2006/relationships/video" Target="https://www.youtube.com/embed/1JZG9x_VOwA" TargetMode="Externa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hyperlink" Target="https://www.ctu.cz/5g" TargetMode="External"/><Relationship Id="rId2" Type="http://schemas.openxmlformats.org/officeDocument/2006/relationships/hyperlink" Target="http://spektrum.ctu.cz/"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lektrosmog-zony.cz/download/"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zdravi-az.cz/Co_ovlivnime_a_co_ne_00.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136" y="3501008"/>
            <a:ext cx="4647912" cy="1008112"/>
          </a:xfrm>
        </p:spPr>
        <p:txBody>
          <a:bodyPr>
            <a:normAutofit/>
          </a:bodyPr>
          <a:lstStyle/>
          <a:p>
            <a:r>
              <a:rPr lang="cs-CZ" sz="3200" i="0" dirty="0" err="1">
                <a:latin typeface="Gabriola" panose="04040605051002020D02" pitchFamily="82" charset="0"/>
                <a:cs typeface="FrankRuehl" panose="020E0503060101010101" pitchFamily="34" charset="-79"/>
              </a:rPr>
              <a:t>Teťana</a:t>
            </a:r>
            <a:r>
              <a:rPr lang="cs-CZ" sz="3200" i="0" dirty="0">
                <a:latin typeface="Gabriola" panose="04040605051002020D02" pitchFamily="82" charset="0"/>
                <a:cs typeface="FrankRuehl" panose="020E0503060101010101" pitchFamily="34" charset="-79"/>
              </a:rPr>
              <a:t> </a:t>
            </a:r>
            <a:r>
              <a:rPr lang="cs-CZ" sz="3200" i="0" dirty="0" err="1">
                <a:latin typeface="Gabriola" panose="04040605051002020D02" pitchFamily="82" charset="0"/>
                <a:cs typeface="FrankRuehl" panose="020E0503060101010101" pitchFamily="34" charset="-79"/>
              </a:rPr>
              <a:t>Ostapčuk</a:t>
            </a:r>
            <a:endParaRPr lang="cs-CZ" sz="3200" i="0" dirty="0">
              <a:latin typeface="Gabriola" panose="04040605051002020D02" pitchFamily="82" charset="0"/>
              <a:cs typeface="FrankRuehl" panose="020E0503060101010101" pitchFamily="34" charset="-79"/>
            </a:endParaRPr>
          </a:p>
        </p:txBody>
      </p:sp>
      <p:sp>
        <p:nvSpPr>
          <p:cNvPr id="2" name="Title 1"/>
          <p:cNvSpPr>
            <a:spLocks noGrp="1"/>
          </p:cNvSpPr>
          <p:nvPr>
            <p:ph type="title"/>
          </p:nvPr>
        </p:nvSpPr>
        <p:spPr>
          <a:xfrm>
            <a:off x="971600" y="988676"/>
            <a:ext cx="7056784" cy="1620721"/>
          </a:xfrm>
        </p:spPr>
        <p:txBody>
          <a:bodyPr>
            <a:normAutofit fontScale="90000"/>
          </a:bodyPr>
          <a:lstStyle/>
          <a:p>
            <a:r>
              <a:rPr lang="cs-CZ" dirty="0">
                <a:solidFill>
                  <a:srgbClr val="FFFF00"/>
                </a:solidFill>
              </a:rPr>
              <a:t>Mikrovlny, </a:t>
            </a:r>
            <a:r>
              <a:rPr lang="en-US" dirty="0">
                <a:solidFill>
                  <a:srgbClr val="FFFF00"/>
                </a:solidFill>
              </a:rPr>
              <a:t/>
            </a:r>
            <a:br>
              <a:rPr lang="en-US" dirty="0">
                <a:solidFill>
                  <a:srgbClr val="FFFF00"/>
                </a:solidFill>
              </a:rPr>
            </a:br>
            <a:r>
              <a:rPr lang="cs-CZ" dirty="0">
                <a:solidFill>
                  <a:srgbClr val="FFFF00"/>
                </a:solidFill>
              </a:rPr>
              <a:t>jak je znáte i neznáte</a:t>
            </a:r>
          </a:p>
        </p:txBody>
      </p:sp>
      <p:pic>
        <p:nvPicPr>
          <p:cNvPr id="6" name="Picture 5" descr="C:\Users\Tinka\Desktop\logo_puvodni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445224"/>
            <a:ext cx="1404632"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4893610"/>
            <a:ext cx="2895344" cy="400110"/>
          </a:xfrm>
          <a:prstGeom prst="rect">
            <a:avLst/>
          </a:prstGeom>
          <a:noFill/>
        </p:spPr>
        <p:txBody>
          <a:bodyPr wrap="none" rtlCol="0">
            <a:spAutoFit/>
          </a:bodyPr>
          <a:lstStyle/>
          <a:p>
            <a:r>
              <a:rPr lang="en-GB" sz="2000" b="1" dirty="0"/>
              <a:t>ODD</a:t>
            </a:r>
            <a:r>
              <a:rPr lang="cs-CZ" sz="2000" b="1" dirty="0"/>
              <a:t>Ě</a:t>
            </a:r>
            <a:r>
              <a:rPr lang="en-GB" sz="2000" b="1" dirty="0"/>
              <a:t>LEN</a:t>
            </a:r>
            <a:r>
              <a:rPr lang="cs-CZ" sz="2000" b="1" dirty="0"/>
              <a:t>Í </a:t>
            </a:r>
            <a:r>
              <a:rPr lang="en-GB" sz="2000" b="1" dirty="0"/>
              <a:t> </a:t>
            </a:r>
            <a:r>
              <a:rPr lang="cs-CZ" sz="2000" b="1" dirty="0"/>
              <a:t>D</a:t>
            </a:r>
            <a:r>
              <a:rPr lang="en-GB" sz="2000" b="1" dirty="0"/>
              <a:t>IELEKTRIK</a:t>
            </a:r>
            <a:endParaRPr lang="cs-CZ" sz="2000" b="1" dirty="0"/>
          </a:p>
        </p:txBody>
      </p:sp>
      <p:pic>
        <p:nvPicPr>
          <p:cNvPr id="1026" name="Picture 2" descr="https://www.fzu.cz/sites/default/files/FZU-L-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013176"/>
            <a:ext cx="5724525"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57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84168" y="1144360"/>
            <a:ext cx="914400" cy="369332"/>
          </a:xfrm>
          <a:prstGeom prst="rect">
            <a:avLst/>
          </a:prstGeom>
          <a:noFill/>
        </p:spPr>
        <p:txBody>
          <a:bodyPr wrap="square" rtlCol="0">
            <a:spAutoFit/>
          </a:bodyPr>
          <a:lstStyle/>
          <a:p>
            <a:endParaRPr lang="cs-CZ" dirty="0"/>
          </a:p>
        </p:txBody>
      </p:sp>
      <p:grpSp>
        <p:nvGrpSpPr>
          <p:cNvPr id="7" name="Group 6"/>
          <p:cNvGrpSpPr/>
          <p:nvPr/>
        </p:nvGrpSpPr>
        <p:grpSpPr>
          <a:xfrm>
            <a:off x="177091" y="1908295"/>
            <a:ext cx="8966909" cy="4165357"/>
            <a:chOff x="127567" y="-517233"/>
            <a:chExt cx="8966909" cy="5374063"/>
          </a:xfrm>
        </p:grpSpPr>
        <p:grpSp>
          <p:nvGrpSpPr>
            <p:cNvPr id="4" name="Group 3"/>
            <p:cNvGrpSpPr/>
            <p:nvPr/>
          </p:nvGrpSpPr>
          <p:grpSpPr>
            <a:xfrm>
              <a:off x="127567" y="-517233"/>
              <a:ext cx="8966909" cy="5374063"/>
              <a:chOff x="127567" y="-517233"/>
              <a:chExt cx="8966909" cy="5374063"/>
            </a:xfrm>
          </p:grpSpPr>
          <p:sp>
            <p:nvSpPr>
              <p:cNvPr id="6" name="TextBox 5"/>
              <p:cNvSpPr txBox="1"/>
              <p:nvPr/>
            </p:nvSpPr>
            <p:spPr>
              <a:xfrm>
                <a:off x="127567" y="4487498"/>
                <a:ext cx="4248472" cy="369332"/>
              </a:xfrm>
              <a:prstGeom prst="rect">
                <a:avLst/>
              </a:prstGeom>
              <a:noFill/>
            </p:spPr>
            <p:txBody>
              <a:bodyPr wrap="square" rtlCol="0">
                <a:spAutoFit/>
              </a:bodyPr>
              <a:lstStyle/>
              <a:p>
                <a:r>
                  <a:rPr lang="cs-CZ" dirty="0"/>
                  <a:t>https://cs.wikipedia.org/wiki/Dielektrikum</a:t>
                </a:r>
              </a:p>
            </p:txBody>
          </p:sp>
          <p:sp>
            <p:nvSpPr>
              <p:cNvPr id="36" name="TextBox 35"/>
              <p:cNvSpPr txBox="1"/>
              <p:nvPr/>
            </p:nvSpPr>
            <p:spPr>
              <a:xfrm>
                <a:off x="271583" y="306177"/>
                <a:ext cx="5668569" cy="2749579"/>
              </a:xfrm>
              <a:prstGeom prst="rect">
                <a:avLst/>
              </a:prstGeom>
              <a:solidFill>
                <a:schemeClr val="tx1"/>
              </a:solidFill>
            </p:spPr>
            <p:txBody>
              <a:bodyPr wrap="square" rtlCol="0">
                <a:spAutoFit/>
              </a:bodyPr>
              <a:lstStyle/>
              <a:p>
                <a:endParaRPr lang="cs-CZ" dirty="0"/>
              </a:p>
            </p:txBody>
          </p:sp>
          <p:pic>
            <p:nvPicPr>
              <p:cNvPr id="3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25" y="908719"/>
                <a:ext cx="5487274" cy="197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0800000" flipV="1">
                <a:off x="6070140" y="-517233"/>
                <a:ext cx="3024336" cy="830998"/>
              </a:xfrm>
              <a:prstGeom prst="rect">
                <a:avLst/>
              </a:prstGeom>
              <a:noFill/>
            </p:spPr>
            <p:txBody>
              <a:bodyPr wrap="square" rtlCol="0">
                <a:spAutoFit/>
              </a:bodyPr>
              <a:lstStyle/>
              <a:p>
                <a:r>
                  <a:rPr lang="cs-CZ" sz="2400" dirty="0">
                    <a:solidFill>
                      <a:srgbClr val="FFFF00"/>
                    </a:solidFill>
                  </a:rPr>
                  <a:t>Orientační polarizace </a:t>
                </a:r>
                <a:r>
                  <a:rPr lang="cs-CZ" sz="2400" dirty="0" smtClean="0">
                    <a:solidFill>
                      <a:srgbClr val="FFFF00"/>
                    </a:solidFill>
                  </a:rPr>
                  <a:t>dipólů</a:t>
                </a:r>
                <a:endParaRPr lang="cs-CZ" sz="2400" dirty="0"/>
              </a:p>
            </p:txBody>
          </p:sp>
        </p:grpSp>
        <p:sp>
          <p:nvSpPr>
            <p:cNvPr id="12" name="TextBox 11"/>
            <p:cNvSpPr txBox="1"/>
            <p:nvPr/>
          </p:nvSpPr>
          <p:spPr>
            <a:xfrm>
              <a:off x="1187624" y="369123"/>
              <a:ext cx="864096" cy="523220"/>
            </a:xfrm>
            <a:prstGeom prst="rect">
              <a:avLst/>
            </a:prstGeom>
            <a:noFill/>
          </p:spPr>
          <p:txBody>
            <a:bodyPr wrap="square" rtlCol="0">
              <a:spAutoFit/>
            </a:bodyPr>
            <a:lstStyle/>
            <a:p>
              <a:r>
                <a:rPr lang="en-GB" sz="2800" i="1" dirty="0">
                  <a:solidFill>
                    <a:srgbClr val="FF0000"/>
                  </a:solidFill>
                </a:rPr>
                <a:t>E</a:t>
              </a:r>
              <a:r>
                <a:rPr lang="en-GB" sz="2800" dirty="0">
                  <a:solidFill>
                    <a:srgbClr val="FF0000"/>
                  </a:solidFill>
                </a:rPr>
                <a:t>=</a:t>
              </a:r>
              <a:r>
                <a:rPr lang="en-GB" sz="2800" dirty="0">
                  <a:solidFill>
                    <a:srgbClr val="FF0000"/>
                  </a:solidFill>
                  <a:latin typeface="Bodoni MT" panose="02070603080606020203" pitchFamily="18" charset="0"/>
                </a:rPr>
                <a:t>0</a:t>
              </a:r>
              <a:endParaRPr lang="cs-CZ" sz="2800" dirty="0">
                <a:solidFill>
                  <a:srgbClr val="FF0000"/>
                </a:solidFill>
                <a:latin typeface="Bodoni MT" panose="02070603080606020203" pitchFamily="18" charset="0"/>
              </a:endParaRPr>
            </a:p>
          </p:txBody>
        </p:sp>
        <p:grpSp>
          <p:nvGrpSpPr>
            <p:cNvPr id="13" name="Group 12"/>
            <p:cNvGrpSpPr/>
            <p:nvPr/>
          </p:nvGrpSpPr>
          <p:grpSpPr>
            <a:xfrm>
              <a:off x="3761030" y="375847"/>
              <a:ext cx="1482604" cy="523220"/>
              <a:chOff x="3881484" y="856384"/>
              <a:chExt cx="1482604" cy="523220"/>
            </a:xfrm>
          </p:grpSpPr>
          <p:cxnSp>
            <p:nvCxnSpPr>
              <p:cNvPr id="14" name="Straight Arrow Connector 13"/>
              <p:cNvCxnSpPr/>
              <p:nvPr/>
            </p:nvCxnSpPr>
            <p:spPr>
              <a:xfrm>
                <a:off x="4355976" y="1103973"/>
                <a:ext cx="1008112"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81484" y="856384"/>
                <a:ext cx="432048" cy="523220"/>
              </a:xfrm>
              <a:prstGeom prst="rect">
                <a:avLst/>
              </a:prstGeom>
              <a:noFill/>
            </p:spPr>
            <p:txBody>
              <a:bodyPr wrap="square" rtlCol="0">
                <a:spAutoFit/>
              </a:bodyPr>
              <a:lstStyle/>
              <a:p>
                <a:r>
                  <a:rPr lang="en-GB" sz="2800" i="1" dirty="0">
                    <a:solidFill>
                      <a:srgbClr val="FF0000"/>
                    </a:solidFill>
                  </a:rPr>
                  <a:t>E</a:t>
                </a:r>
                <a:endParaRPr lang="cs-CZ" sz="2800" i="1" dirty="0">
                  <a:solidFill>
                    <a:srgbClr val="FF0000"/>
                  </a:solidFill>
                </a:endParaRPr>
              </a:p>
            </p:txBody>
          </p:sp>
        </p:grpSp>
      </p:grpSp>
      <p:sp>
        <p:nvSpPr>
          <p:cNvPr id="8" name="TextBox 7"/>
          <p:cNvSpPr txBox="1"/>
          <p:nvPr/>
        </p:nvSpPr>
        <p:spPr>
          <a:xfrm>
            <a:off x="1094948" y="1120978"/>
            <a:ext cx="4687502" cy="707886"/>
          </a:xfrm>
          <a:prstGeom prst="rect">
            <a:avLst/>
          </a:prstGeom>
          <a:noFill/>
        </p:spPr>
        <p:txBody>
          <a:bodyPr wrap="none" rtlCol="0">
            <a:spAutoFit/>
          </a:bodyPr>
          <a:lstStyle/>
          <a:p>
            <a:r>
              <a:rPr lang="cs-CZ" sz="4000" dirty="0">
                <a:solidFill>
                  <a:srgbClr val="FFFF00"/>
                </a:solidFill>
              </a:rPr>
              <a:t>Orientační polarizace</a:t>
            </a:r>
            <a:endParaRPr lang="cs-CZ" sz="3200" dirty="0"/>
          </a:p>
        </p:txBody>
      </p:sp>
      <p:sp>
        <p:nvSpPr>
          <p:cNvPr id="3" name="TextovéPole 2">
            <a:extLst>
              <a:ext uri="{FF2B5EF4-FFF2-40B4-BE49-F238E27FC236}">
                <a16:creationId xmlns:a16="http://schemas.microsoft.com/office/drawing/2014/main" id="{252284C1-E7D5-4D05-AC46-1CC5CAE984A3}"/>
              </a:ext>
            </a:extLst>
          </p:cNvPr>
          <p:cNvSpPr txBox="1"/>
          <p:nvPr/>
        </p:nvSpPr>
        <p:spPr>
          <a:xfrm>
            <a:off x="1864439" y="169588"/>
            <a:ext cx="4911922" cy="584775"/>
          </a:xfrm>
          <a:prstGeom prst="rect">
            <a:avLst/>
          </a:prstGeom>
          <a:noFill/>
        </p:spPr>
        <p:txBody>
          <a:bodyPr wrap="none" rtlCol="0">
            <a:spAutoFit/>
          </a:bodyPr>
          <a:lstStyle/>
          <a:p>
            <a:r>
              <a:rPr lang="cs-CZ" sz="3200" b="1" dirty="0">
                <a:solidFill>
                  <a:srgbClr val="FFFF00"/>
                </a:solidFill>
              </a:rPr>
              <a:t>DIELEKTRIKA</a:t>
            </a:r>
            <a:r>
              <a:rPr lang="cs-CZ" sz="3200" b="1" dirty="0"/>
              <a:t> / IZOLANTY</a:t>
            </a:r>
          </a:p>
        </p:txBody>
      </p:sp>
      <p:sp>
        <p:nvSpPr>
          <p:cNvPr id="5" name="TextovéPole 4">
            <a:extLst>
              <a:ext uri="{FF2B5EF4-FFF2-40B4-BE49-F238E27FC236}">
                <a16:creationId xmlns:a16="http://schemas.microsoft.com/office/drawing/2014/main" id="{11A0F051-BB6B-4895-AF16-0342B4C81A40}"/>
              </a:ext>
            </a:extLst>
          </p:cNvPr>
          <p:cNvSpPr txBox="1"/>
          <p:nvPr/>
        </p:nvSpPr>
        <p:spPr>
          <a:xfrm>
            <a:off x="1906138" y="805162"/>
            <a:ext cx="2354619" cy="461665"/>
          </a:xfrm>
          <a:prstGeom prst="rect">
            <a:avLst/>
          </a:prstGeom>
          <a:noFill/>
        </p:spPr>
        <p:txBody>
          <a:bodyPr wrap="none" rtlCol="0">
            <a:spAutoFit/>
          </a:bodyPr>
          <a:lstStyle/>
          <a:p>
            <a:r>
              <a:rPr lang="cs-CZ" sz="2400" dirty="0">
                <a:solidFill>
                  <a:schemeClr val="accent5">
                    <a:lumMod val="60000"/>
                    <a:lumOff val="40000"/>
                  </a:schemeClr>
                </a:solidFill>
              </a:rPr>
              <a:t>POLARNÍ LÁTKY</a:t>
            </a:r>
          </a:p>
        </p:txBody>
      </p:sp>
      <p:sp>
        <p:nvSpPr>
          <p:cNvPr id="9" name="TextovéPole 8">
            <a:extLst>
              <a:ext uri="{FF2B5EF4-FFF2-40B4-BE49-F238E27FC236}">
                <a16:creationId xmlns:a16="http://schemas.microsoft.com/office/drawing/2014/main" id="{7D25158E-22E5-414A-B9A6-6FB1473D8C43}"/>
              </a:ext>
            </a:extLst>
          </p:cNvPr>
          <p:cNvSpPr txBox="1"/>
          <p:nvPr/>
        </p:nvSpPr>
        <p:spPr>
          <a:xfrm>
            <a:off x="5982623" y="947530"/>
            <a:ext cx="2939394" cy="584775"/>
          </a:xfrm>
          <a:prstGeom prst="rect">
            <a:avLst/>
          </a:prstGeom>
          <a:noFill/>
        </p:spPr>
        <p:txBody>
          <a:bodyPr wrap="none" rtlCol="0">
            <a:spAutoFit/>
          </a:bodyPr>
          <a:lstStyle/>
          <a:p>
            <a:r>
              <a:rPr lang="cs-CZ" sz="3200" b="1" dirty="0">
                <a:solidFill>
                  <a:srgbClr val="FF9966"/>
                </a:solidFill>
              </a:rPr>
              <a:t>MIKROVLNY !!!</a:t>
            </a:r>
          </a:p>
        </p:txBody>
      </p:sp>
      <p:pic>
        <p:nvPicPr>
          <p:cNvPr id="17" name="Picture 4" descr="http://www1.lsbu.ac.uk/water/images/molecul2.gif">
            <a:extLst>
              <a:ext uri="{FF2B5EF4-FFF2-40B4-BE49-F238E27FC236}">
                <a16:creationId xmlns:a16="http://schemas.microsoft.com/office/drawing/2014/main" id="{85B8828D-E6AE-4C66-AE93-A866E8CE81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4736" y="5101939"/>
            <a:ext cx="1512168" cy="15751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ovéPole 18">
            <a:extLst>
              <a:ext uri="{FF2B5EF4-FFF2-40B4-BE49-F238E27FC236}">
                <a16:creationId xmlns:a16="http://schemas.microsoft.com/office/drawing/2014/main" id="{8D103FFE-67EE-4E5E-A653-3031DF5CCFCE}"/>
              </a:ext>
            </a:extLst>
          </p:cNvPr>
          <p:cNvSpPr txBox="1"/>
          <p:nvPr/>
        </p:nvSpPr>
        <p:spPr>
          <a:xfrm>
            <a:off x="907325" y="5473601"/>
            <a:ext cx="2013500" cy="707886"/>
          </a:xfrm>
          <a:prstGeom prst="rect">
            <a:avLst/>
          </a:prstGeom>
          <a:noFill/>
        </p:spPr>
        <p:txBody>
          <a:bodyPr wrap="none" rtlCol="0">
            <a:spAutoFit/>
          </a:bodyPr>
          <a:lstStyle/>
          <a:p>
            <a:r>
              <a:rPr lang="cs-CZ" sz="4000" dirty="0">
                <a:solidFill>
                  <a:srgbClr val="FFFF00"/>
                </a:solidFill>
              </a:rPr>
              <a:t>ROTACE</a:t>
            </a:r>
          </a:p>
        </p:txBody>
      </p:sp>
      <p:sp>
        <p:nvSpPr>
          <p:cNvPr id="10" name="TextovéPole 9">
            <a:extLst>
              <a:ext uri="{FF2B5EF4-FFF2-40B4-BE49-F238E27FC236}">
                <a16:creationId xmlns:a16="http://schemas.microsoft.com/office/drawing/2014/main" id="{B4B81D31-2551-45C5-A9E2-54940C32C7DA}"/>
              </a:ext>
            </a:extLst>
          </p:cNvPr>
          <p:cNvSpPr txBox="1"/>
          <p:nvPr/>
        </p:nvSpPr>
        <p:spPr>
          <a:xfrm>
            <a:off x="5474302" y="2414411"/>
            <a:ext cx="372218" cy="769441"/>
          </a:xfrm>
          <a:prstGeom prst="rect">
            <a:avLst/>
          </a:prstGeom>
          <a:noFill/>
        </p:spPr>
        <p:txBody>
          <a:bodyPr wrap="none" rtlCol="0">
            <a:spAutoFit/>
          </a:bodyPr>
          <a:lstStyle/>
          <a:p>
            <a:r>
              <a:rPr lang="en-US" sz="4400" dirty="0">
                <a:solidFill>
                  <a:srgbClr val="FF0000"/>
                </a:solidFill>
              </a:rPr>
              <a:t>-</a:t>
            </a:r>
            <a:endParaRPr lang="cs-CZ" sz="4400" dirty="0">
              <a:solidFill>
                <a:srgbClr val="FF0000"/>
              </a:solidFill>
            </a:endParaRPr>
          </a:p>
        </p:txBody>
      </p:sp>
      <p:sp>
        <p:nvSpPr>
          <p:cNvPr id="20" name="TextovéPole 19">
            <a:extLst>
              <a:ext uri="{FF2B5EF4-FFF2-40B4-BE49-F238E27FC236}">
                <a16:creationId xmlns:a16="http://schemas.microsoft.com/office/drawing/2014/main" id="{ECA5CB3F-F91F-4DC3-AC4B-F91AC151EAF0}"/>
              </a:ext>
            </a:extLst>
          </p:cNvPr>
          <p:cNvSpPr txBox="1"/>
          <p:nvPr/>
        </p:nvSpPr>
        <p:spPr>
          <a:xfrm>
            <a:off x="3165011" y="2414411"/>
            <a:ext cx="473206" cy="769441"/>
          </a:xfrm>
          <a:prstGeom prst="rect">
            <a:avLst/>
          </a:prstGeom>
          <a:noFill/>
        </p:spPr>
        <p:txBody>
          <a:bodyPr wrap="none" rtlCol="0">
            <a:spAutoFit/>
          </a:bodyPr>
          <a:lstStyle/>
          <a:p>
            <a:r>
              <a:rPr lang="en-US" sz="4400" dirty="0">
                <a:solidFill>
                  <a:srgbClr val="FF0000"/>
                </a:solidFill>
              </a:rPr>
              <a:t>+</a:t>
            </a:r>
            <a:endParaRPr lang="cs-CZ" sz="4400" dirty="0">
              <a:solidFill>
                <a:srgbClr val="FF0000"/>
              </a:solidFill>
            </a:endParaRPr>
          </a:p>
        </p:txBody>
      </p:sp>
      <p:sp>
        <p:nvSpPr>
          <p:cNvPr id="11" name="TextovéPole 10">
            <a:extLst>
              <a:ext uri="{FF2B5EF4-FFF2-40B4-BE49-F238E27FC236}">
                <a16:creationId xmlns:a16="http://schemas.microsoft.com/office/drawing/2014/main" id="{D73F3336-80AE-44D0-A761-6416FF478233}"/>
              </a:ext>
            </a:extLst>
          </p:cNvPr>
          <p:cNvSpPr txBox="1"/>
          <p:nvPr/>
        </p:nvSpPr>
        <p:spPr>
          <a:xfrm>
            <a:off x="618161" y="4674591"/>
            <a:ext cx="2089033" cy="369332"/>
          </a:xfrm>
          <a:prstGeom prst="rect">
            <a:avLst/>
          </a:prstGeom>
          <a:noFill/>
        </p:spPr>
        <p:txBody>
          <a:bodyPr wrap="none" rtlCol="0">
            <a:spAutoFit/>
          </a:bodyPr>
          <a:lstStyle/>
          <a:p>
            <a:r>
              <a:rPr lang="cs-CZ" dirty="0"/>
              <a:t>Chaotická orientace</a:t>
            </a:r>
          </a:p>
        </p:txBody>
      </p:sp>
      <p:sp>
        <p:nvSpPr>
          <p:cNvPr id="22" name="TextovéPole 21">
            <a:extLst>
              <a:ext uri="{FF2B5EF4-FFF2-40B4-BE49-F238E27FC236}">
                <a16:creationId xmlns:a16="http://schemas.microsoft.com/office/drawing/2014/main" id="{4E075EFB-A263-419C-9F02-E68AF3A923DB}"/>
              </a:ext>
            </a:extLst>
          </p:cNvPr>
          <p:cNvSpPr txBox="1"/>
          <p:nvPr/>
        </p:nvSpPr>
        <p:spPr>
          <a:xfrm>
            <a:off x="3931440" y="4681473"/>
            <a:ext cx="1281120" cy="369332"/>
          </a:xfrm>
          <a:prstGeom prst="rect">
            <a:avLst/>
          </a:prstGeom>
          <a:noFill/>
        </p:spPr>
        <p:txBody>
          <a:bodyPr wrap="none" rtlCol="0">
            <a:spAutoFit/>
          </a:bodyPr>
          <a:lstStyle/>
          <a:p>
            <a:r>
              <a:rPr lang="cs-CZ" dirty="0"/>
              <a:t>Uspořádání</a:t>
            </a:r>
          </a:p>
        </p:txBody>
      </p:sp>
      <p:sp>
        <p:nvSpPr>
          <p:cNvPr id="16" name="TextovéPole 15"/>
          <p:cNvSpPr txBox="1"/>
          <p:nvPr/>
        </p:nvSpPr>
        <p:spPr>
          <a:xfrm>
            <a:off x="6156176" y="2852936"/>
            <a:ext cx="2808312" cy="646331"/>
          </a:xfrm>
          <a:prstGeom prst="rect">
            <a:avLst/>
          </a:prstGeom>
          <a:noFill/>
        </p:spPr>
        <p:txBody>
          <a:bodyPr wrap="square" rtlCol="0">
            <a:spAutoFit/>
          </a:bodyPr>
          <a:lstStyle/>
          <a:p>
            <a:r>
              <a:rPr lang="en-US" dirty="0" err="1" smtClean="0"/>
              <a:t>usp</a:t>
            </a:r>
            <a:r>
              <a:rPr lang="cs-CZ" dirty="0" err="1"/>
              <a:t>ořádání</a:t>
            </a:r>
            <a:r>
              <a:rPr lang="cs-CZ" dirty="0"/>
              <a:t> molekul </a:t>
            </a:r>
            <a:r>
              <a:rPr lang="cs-CZ" dirty="0" smtClean="0"/>
              <a:t>proti vnějšímu elektrickému poli </a:t>
            </a:r>
            <a:endParaRPr lang="cs-CZ" dirty="0"/>
          </a:p>
        </p:txBody>
      </p:sp>
      <p:sp>
        <p:nvSpPr>
          <p:cNvPr id="18" name="TextovéPole 17"/>
          <p:cNvSpPr txBox="1"/>
          <p:nvPr/>
        </p:nvSpPr>
        <p:spPr>
          <a:xfrm>
            <a:off x="6109725" y="3499267"/>
            <a:ext cx="2304256" cy="646331"/>
          </a:xfrm>
          <a:prstGeom prst="rect">
            <a:avLst/>
          </a:prstGeom>
          <a:noFill/>
        </p:spPr>
        <p:txBody>
          <a:bodyPr wrap="square" rtlCol="0">
            <a:spAutoFit/>
          </a:bodyPr>
          <a:lstStyle/>
          <a:p>
            <a:r>
              <a:rPr lang="cs-CZ" dirty="0"/>
              <a:t>Pouze v polárních </a:t>
            </a:r>
            <a:r>
              <a:rPr lang="cs-CZ" dirty="0" smtClean="0"/>
              <a:t>látkách – </a:t>
            </a:r>
            <a:endParaRPr lang="cs-CZ" dirty="0"/>
          </a:p>
        </p:txBody>
      </p:sp>
      <p:sp>
        <p:nvSpPr>
          <p:cNvPr id="23" name="TextovéPole 22"/>
          <p:cNvSpPr txBox="1"/>
          <p:nvPr/>
        </p:nvSpPr>
        <p:spPr>
          <a:xfrm>
            <a:off x="6084168" y="4056834"/>
            <a:ext cx="2448272" cy="646331"/>
          </a:xfrm>
          <a:prstGeom prst="rect">
            <a:avLst/>
          </a:prstGeom>
          <a:noFill/>
        </p:spPr>
        <p:txBody>
          <a:bodyPr wrap="square" rtlCol="0">
            <a:spAutoFit/>
          </a:bodyPr>
          <a:lstStyle/>
          <a:p>
            <a:r>
              <a:rPr lang="cs-CZ" dirty="0" smtClean="0"/>
              <a:t>dipólové molekuly vázány velmi slabě</a:t>
            </a:r>
            <a:endParaRPr lang="cs-CZ" dirty="0"/>
          </a:p>
        </p:txBody>
      </p:sp>
    </p:spTree>
    <p:extLst>
      <p:ext uri="{BB962C8B-B14F-4D97-AF65-F5344CB8AC3E}">
        <p14:creationId xmlns:p14="http://schemas.microsoft.com/office/powerpoint/2010/main" val="18647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anim calcmode="lin" valueType="num">
                                      <p:cBhvr>
                                        <p:cTn id="22" dur="2000" fill="hold"/>
                                        <p:tgtEl>
                                          <p:spTgt spid="17"/>
                                        </p:tgtEl>
                                        <p:attrNameLst>
                                          <p:attrName>ppt_w</p:attrName>
                                        </p:attrNameLst>
                                      </p:cBhvr>
                                      <p:tavLst>
                                        <p:tav tm="0" fmla="#ppt_w*sin(2.5*pi*$)">
                                          <p:val>
                                            <p:fltVal val="0"/>
                                          </p:val>
                                        </p:tav>
                                        <p:tav tm="100000">
                                          <p:val>
                                            <p:fltVal val="1"/>
                                          </p:val>
                                        </p:tav>
                                      </p:tavLst>
                                    </p:anim>
                                    <p:anim calcmode="lin" valueType="num">
                                      <p:cBhvr>
                                        <p:cTn id="2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P spid="9" grpId="0"/>
      <p:bldP spid="19" grpId="0"/>
      <p:bldP spid="10" grpId="0"/>
      <p:bldP spid="20" grpId="0"/>
      <p:bldP spid="11" grpId="0"/>
      <p:bldP spid="22" grpId="0"/>
      <p:bldP spid="16" grpId="0"/>
      <p:bldP spid="18"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8475" y="725640"/>
            <a:ext cx="4464496" cy="994792"/>
          </a:xfrm>
        </p:spPr>
        <p:txBody>
          <a:bodyPr/>
          <a:lstStyle/>
          <a:p>
            <a:r>
              <a:rPr lang="cs-CZ" dirty="0">
                <a:solidFill>
                  <a:srgbClr val="FFFF00"/>
                </a:solidFill>
              </a:rPr>
              <a:t>Iontová polarizace</a:t>
            </a:r>
          </a:p>
        </p:txBody>
      </p:sp>
      <p:pic>
        <p:nvPicPr>
          <p:cNvPr id="8" name="Picture 2" descr="https://www.tf.uni-kiel.de/matwis/amat/elmat_en/kap_3/illustr/nacl1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7" y="1854376"/>
            <a:ext cx="301738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593" y="1605922"/>
            <a:ext cx="3335459" cy="318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18072" y="3820543"/>
            <a:ext cx="3152458" cy="940943"/>
          </a:xfrm>
          <a:prstGeom prst="rect">
            <a:avLst/>
          </a:prstGeom>
        </p:spPr>
        <p:txBody>
          <a:bodyPr wrap="square">
            <a:spAutoFit/>
          </a:bodyPr>
          <a:lstStyle/>
          <a:p>
            <a:r>
              <a:rPr lang="cs-CZ" dirty="0"/>
              <a:t>https://www.tf.uni-kiel.de/matwis/amat/elmat_en/kap_3/backbone/r3_2_3.html</a:t>
            </a:r>
          </a:p>
        </p:txBody>
      </p:sp>
      <p:sp>
        <p:nvSpPr>
          <p:cNvPr id="11" name="TextBox 10"/>
          <p:cNvSpPr txBox="1"/>
          <p:nvPr/>
        </p:nvSpPr>
        <p:spPr>
          <a:xfrm>
            <a:off x="323527" y="4820253"/>
            <a:ext cx="4770155" cy="830997"/>
          </a:xfrm>
          <a:prstGeom prst="rect">
            <a:avLst/>
          </a:prstGeom>
          <a:noFill/>
        </p:spPr>
        <p:txBody>
          <a:bodyPr wrap="square" rtlCol="0">
            <a:spAutoFit/>
          </a:bodyPr>
          <a:lstStyle/>
          <a:p>
            <a:r>
              <a:rPr lang="cs-CZ" sz="2400" dirty="0">
                <a:solidFill>
                  <a:srgbClr val="FFFF00"/>
                </a:solidFill>
              </a:rPr>
              <a:t>Iontová polarizace - </a:t>
            </a:r>
            <a:r>
              <a:rPr lang="cs-CZ" sz="2400" dirty="0"/>
              <a:t>vzájemný posuv pružně vázaných iontů vůči </a:t>
            </a:r>
            <a:r>
              <a:rPr lang="cs-CZ" sz="2400" dirty="0" smtClean="0"/>
              <a:t>sobě</a:t>
            </a:r>
          </a:p>
        </p:txBody>
      </p:sp>
      <p:sp>
        <p:nvSpPr>
          <p:cNvPr id="4" name="TextBox 3"/>
          <p:cNvSpPr txBox="1"/>
          <p:nvPr/>
        </p:nvSpPr>
        <p:spPr>
          <a:xfrm>
            <a:off x="5168478" y="697077"/>
            <a:ext cx="3421129" cy="584775"/>
          </a:xfrm>
          <a:prstGeom prst="rect">
            <a:avLst/>
          </a:prstGeom>
          <a:noFill/>
        </p:spPr>
        <p:txBody>
          <a:bodyPr wrap="none" rtlCol="0">
            <a:spAutoFit/>
          </a:bodyPr>
          <a:lstStyle/>
          <a:p>
            <a:r>
              <a:rPr lang="cs-CZ" sz="3200" dirty="0">
                <a:solidFill>
                  <a:srgbClr val="FF3300"/>
                </a:solidFill>
              </a:rPr>
              <a:t>Infračervené záření</a:t>
            </a:r>
          </a:p>
        </p:txBody>
      </p:sp>
      <p:sp>
        <p:nvSpPr>
          <p:cNvPr id="13" name="TextovéPole 12">
            <a:extLst>
              <a:ext uri="{FF2B5EF4-FFF2-40B4-BE49-F238E27FC236}">
                <a16:creationId xmlns:a16="http://schemas.microsoft.com/office/drawing/2014/main" id="{874C054A-8D4B-4D3A-86DE-8D236209891C}"/>
              </a:ext>
            </a:extLst>
          </p:cNvPr>
          <p:cNvSpPr txBox="1"/>
          <p:nvPr/>
        </p:nvSpPr>
        <p:spPr>
          <a:xfrm>
            <a:off x="521249" y="328840"/>
            <a:ext cx="2354619" cy="461665"/>
          </a:xfrm>
          <a:prstGeom prst="rect">
            <a:avLst/>
          </a:prstGeom>
          <a:noFill/>
        </p:spPr>
        <p:txBody>
          <a:bodyPr wrap="none" rtlCol="0">
            <a:spAutoFit/>
          </a:bodyPr>
          <a:lstStyle/>
          <a:p>
            <a:r>
              <a:rPr lang="cs-CZ" sz="2400" dirty="0">
                <a:solidFill>
                  <a:schemeClr val="accent5">
                    <a:lumMod val="60000"/>
                    <a:lumOff val="40000"/>
                  </a:schemeClr>
                </a:solidFill>
              </a:rPr>
              <a:t>POLARNÍ LÁTKY</a:t>
            </a:r>
          </a:p>
        </p:txBody>
      </p:sp>
      <p:sp>
        <p:nvSpPr>
          <p:cNvPr id="2" name="TextovéPole 1">
            <a:extLst>
              <a:ext uri="{FF2B5EF4-FFF2-40B4-BE49-F238E27FC236}">
                <a16:creationId xmlns:a16="http://schemas.microsoft.com/office/drawing/2014/main" id="{86ADF41B-6BA1-4EFC-A395-9DD71782B85F}"/>
              </a:ext>
            </a:extLst>
          </p:cNvPr>
          <p:cNvSpPr txBox="1"/>
          <p:nvPr/>
        </p:nvSpPr>
        <p:spPr>
          <a:xfrm>
            <a:off x="5868144" y="5435806"/>
            <a:ext cx="2135328" cy="707886"/>
          </a:xfrm>
          <a:prstGeom prst="rect">
            <a:avLst/>
          </a:prstGeom>
          <a:noFill/>
        </p:spPr>
        <p:txBody>
          <a:bodyPr wrap="none" rtlCol="0">
            <a:spAutoFit/>
          </a:bodyPr>
          <a:lstStyle/>
          <a:p>
            <a:r>
              <a:rPr lang="cs-CZ" sz="4000" dirty="0">
                <a:solidFill>
                  <a:srgbClr val="FFFF00"/>
                </a:solidFill>
              </a:rPr>
              <a:t>VIBRACE</a:t>
            </a:r>
          </a:p>
        </p:txBody>
      </p:sp>
      <p:sp>
        <p:nvSpPr>
          <p:cNvPr id="5" name="TextovéPole 4"/>
          <p:cNvSpPr txBox="1"/>
          <p:nvPr/>
        </p:nvSpPr>
        <p:spPr>
          <a:xfrm>
            <a:off x="323527" y="5651250"/>
            <a:ext cx="4429444" cy="1107996"/>
          </a:xfrm>
          <a:prstGeom prst="rect">
            <a:avLst/>
          </a:prstGeom>
          <a:noFill/>
        </p:spPr>
        <p:txBody>
          <a:bodyPr wrap="square" rtlCol="0">
            <a:spAutoFit/>
          </a:bodyPr>
          <a:lstStyle/>
          <a:p>
            <a:r>
              <a:rPr lang="cs-CZ" sz="2400" dirty="0" smtClean="0"/>
              <a:t>- v </a:t>
            </a:r>
            <a:r>
              <a:rPr lang="cs-CZ" sz="2400" dirty="0"/>
              <a:t>látkách s iontovou </a:t>
            </a:r>
            <a:r>
              <a:rPr lang="cs-CZ" sz="2400" dirty="0" smtClean="0"/>
              <a:t>vazbou</a:t>
            </a:r>
            <a:br>
              <a:rPr lang="cs-CZ" sz="2400" dirty="0" smtClean="0"/>
            </a:br>
            <a:r>
              <a:rPr lang="cs-CZ" sz="2400" dirty="0" smtClean="0"/>
              <a:t>      (</a:t>
            </a:r>
            <a:r>
              <a:rPr lang="cs-CZ" sz="2400" dirty="0"/>
              <a:t>aspoň částečnou)  </a:t>
            </a:r>
          </a:p>
          <a:p>
            <a:endParaRPr lang="cs-CZ" dirty="0"/>
          </a:p>
        </p:txBody>
      </p:sp>
    </p:spTree>
    <p:extLst>
      <p:ext uri="{BB962C8B-B14F-4D97-AF65-F5344CB8AC3E}">
        <p14:creationId xmlns:p14="http://schemas.microsoft.com/office/powerpoint/2010/main" val="1581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4" grpId="0"/>
      <p:bldP spid="1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délník 23"/>
          <p:cNvSpPr/>
          <p:nvPr/>
        </p:nvSpPr>
        <p:spPr>
          <a:xfrm>
            <a:off x="899592" y="1341284"/>
            <a:ext cx="5256584" cy="2448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TextBox 24"/>
          <p:cNvSpPr txBox="1"/>
          <p:nvPr/>
        </p:nvSpPr>
        <p:spPr>
          <a:xfrm>
            <a:off x="755576" y="491750"/>
            <a:ext cx="4235455" cy="584775"/>
          </a:xfrm>
          <a:prstGeom prst="rect">
            <a:avLst/>
          </a:prstGeom>
          <a:noFill/>
        </p:spPr>
        <p:txBody>
          <a:bodyPr wrap="none" rtlCol="0">
            <a:spAutoFit/>
          </a:bodyPr>
          <a:lstStyle/>
          <a:p>
            <a:r>
              <a:rPr lang="cs-CZ" sz="3200" b="1" dirty="0">
                <a:solidFill>
                  <a:srgbClr val="FFFF00"/>
                </a:solidFill>
              </a:rPr>
              <a:t>Elektronová polarizace</a:t>
            </a:r>
            <a:endParaRPr lang="cs-CZ" sz="3200" dirty="0"/>
          </a:p>
        </p:txBody>
      </p:sp>
      <p:sp>
        <p:nvSpPr>
          <p:cNvPr id="3" name="TextovéPole 2">
            <a:extLst>
              <a:ext uri="{FF2B5EF4-FFF2-40B4-BE49-F238E27FC236}">
                <a16:creationId xmlns:a16="http://schemas.microsoft.com/office/drawing/2014/main" id="{CD93E31F-C428-437E-BA61-41D2FB38AA73}"/>
              </a:ext>
            </a:extLst>
          </p:cNvPr>
          <p:cNvSpPr txBox="1"/>
          <p:nvPr/>
        </p:nvSpPr>
        <p:spPr>
          <a:xfrm>
            <a:off x="5445724" y="447352"/>
            <a:ext cx="2800767" cy="584775"/>
          </a:xfrm>
          <a:prstGeom prst="rect">
            <a:avLst/>
          </a:prstGeom>
          <a:noFill/>
        </p:spPr>
        <p:txBody>
          <a:bodyPr wrap="none" rtlCol="0">
            <a:spAutoFit/>
          </a:bodyPr>
          <a:lstStyle/>
          <a:p>
            <a:r>
              <a:rPr lang="cs-CZ" sz="3200" dirty="0">
                <a:solidFill>
                  <a:srgbClr val="92D050"/>
                </a:solidFill>
              </a:rPr>
              <a:t>Viditelné světlo</a:t>
            </a:r>
          </a:p>
        </p:txBody>
      </p:sp>
      <p:sp>
        <p:nvSpPr>
          <p:cNvPr id="6" name="TextovéPole 5"/>
          <p:cNvSpPr txBox="1"/>
          <p:nvPr/>
        </p:nvSpPr>
        <p:spPr>
          <a:xfrm>
            <a:off x="878345" y="4482100"/>
            <a:ext cx="7222047" cy="400110"/>
          </a:xfrm>
          <a:prstGeom prst="rect">
            <a:avLst/>
          </a:prstGeom>
          <a:noFill/>
        </p:spPr>
        <p:txBody>
          <a:bodyPr wrap="square" rtlCol="0">
            <a:spAutoFit/>
          </a:bodyPr>
          <a:lstStyle/>
          <a:p>
            <a:r>
              <a:rPr lang="cs-CZ" sz="2000" dirty="0"/>
              <a:t>Pružný</a:t>
            </a:r>
            <a:r>
              <a:rPr lang="cs-CZ" sz="2000" dirty="0">
                <a:solidFill>
                  <a:srgbClr val="FFFF00"/>
                </a:solidFill>
              </a:rPr>
              <a:t> </a:t>
            </a:r>
            <a:r>
              <a:rPr lang="cs-CZ" sz="2000" dirty="0"/>
              <a:t>posuv </a:t>
            </a:r>
            <a:r>
              <a:rPr lang="cs-CZ" sz="2000" dirty="0">
                <a:solidFill>
                  <a:srgbClr val="92D050"/>
                </a:solidFill>
              </a:rPr>
              <a:t>elektronové hustoty</a:t>
            </a:r>
            <a:r>
              <a:rPr lang="cs-CZ" sz="2000" dirty="0"/>
              <a:t> vůči </a:t>
            </a:r>
            <a:r>
              <a:rPr lang="cs-CZ" sz="2000" dirty="0">
                <a:solidFill>
                  <a:srgbClr val="FFFF00"/>
                </a:solidFill>
              </a:rPr>
              <a:t>atomovému </a:t>
            </a:r>
            <a:r>
              <a:rPr lang="cs-CZ" sz="2000" dirty="0" smtClean="0">
                <a:solidFill>
                  <a:srgbClr val="FFFF00"/>
                </a:solidFill>
              </a:rPr>
              <a:t>jádru</a:t>
            </a:r>
          </a:p>
        </p:txBody>
      </p:sp>
      <p:sp>
        <p:nvSpPr>
          <p:cNvPr id="11" name="Obdélník 10"/>
          <p:cNvSpPr/>
          <p:nvPr/>
        </p:nvSpPr>
        <p:spPr>
          <a:xfrm>
            <a:off x="909404" y="3951162"/>
            <a:ext cx="4162999" cy="369332"/>
          </a:xfrm>
          <a:prstGeom prst="rect">
            <a:avLst/>
          </a:prstGeom>
        </p:spPr>
        <p:txBody>
          <a:bodyPr wrap="none">
            <a:spAutoFit/>
          </a:bodyPr>
          <a:lstStyle/>
          <a:p>
            <a:r>
              <a:rPr lang="cs-CZ" dirty="0"/>
              <a:t>https://cs.wikipedia.org/wiki/Dielektrikum</a:t>
            </a:r>
            <a:endParaRPr lang="cs-CZ" dirty="0"/>
          </a:p>
        </p:txBody>
      </p:sp>
      <p:sp>
        <p:nvSpPr>
          <p:cNvPr id="16" name="TextovéPole 15"/>
          <p:cNvSpPr txBox="1"/>
          <p:nvPr/>
        </p:nvSpPr>
        <p:spPr>
          <a:xfrm>
            <a:off x="1763546" y="1439163"/>
            <a:ext cx="1119884" cy="461665"/>
          </a:xfrm>
          <a:prstGeom prst="rect">
            <a:avLst/>
          </a:prstGeom>
          <a:noFill/>
        </p:spPr>
        <p:txBody>
          <a:bodyPr wrap="square" rtlCol="0">
            <a:spAutoFit/>
          </a:bodyPr>
          <a:lstStyle/>
          <a:p>
            <a:r>
              <a:rPr lang="en-GB" sz="2400" i="1" dirty="0" smtClean="0">
                <a:solidFill>
                  <a:srgbClr val="FF0000"/>
                </a:solidFill>
                <a:latin typeface="Book Antiqua" panose="02040602050305030304" pitchFamily="18" charset="0"/>
              </a:rPr>
              <a:t>E</a:t>
            </a:r>
            <a:r>
              <a:rPr lang="cs-CZ" sz="2400" i="1" dirty="0" smtClean="0">
                <a:solidFill>
                  <a:srgbClr val="FF0000"/>
                </a:solidFill>
                <a:latin typeface="Book Antiqua" panose="02040602050305030304" pitchFamily="18" charset="0"/>
              </a:rPr>
              <a:t> </a:t>
            </a:r>
            <a:r>
              <a:rPr lang="en-GB" sz="2400" dirty="0" smtClean="0">
                <a:solidFill>
                  <a:srgbClr val="FF0000"/>
                </a:solidFill>
                <a:latin typeface="Book Antiqua" panose="02040602050305030304" pitchFamily="18" charset="0"/>
              </a:rPr>
              <a:t>=</a:t>
            </a:r>
            <a:r>
              <a:rPr lang="cs-CZ" sz="2400" dirty="0" smtClean="0">
                <a:solidFill>
                  <a:srgbClr val="FF0000"/>
                </a:solidFill>
                <a:latin typeface="Book Antiqua" panose="02040602050305030304" pitchFamily="18" charset="0"/>
              </a:rPr>
              <a:t> 0</a:t>
            </a:r>
            <a:endParaRPr lang="cs-CZ" sz="2400" dirty="0">
              <a:latin typeface="Book Antiqua" panose="02040602050305030304" pitchFamily="18" charset="0"/>
            </a:endParaRPr>
          </a:p>
        </p:txBody>
      </p:sp>
      <p:pic>
        <p:nvPicPr>
          <p:cNvPr id="17" name="Picture 7" descr="https://upload.wikimedia.org/wikipedia/commons/thumb/8/88/Dielektrikum_nepolarni.svg/549px-Dielektrikum_nepolarni.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45" y="1800528"/>
            <a:ext cx="5229225" cy="1981061"/>
          </a:xfrm>
          <a:prstGeom prst="rect">
            <a:avLst/>
          </a:prstGeom>
          <a:noFill/>
          <a:extLst>
            <a:ext uri="{909E8E84-426E-40DD-AFC4-6F175D3DCCD1}">
              <a14:hiddenFill xmlns:a14="http://schemas.microsoft.com/office/drawing/2010/main">
                <a:solidFill>
                  <a:srgbClr val="FFFFFF"/>
                </a:solidFill>
              </a14:hiddenFill>
            </a:ext>
          </a:extLst>
        </p:spPr>
      </p:pic>
      <p:sp>
        <p:nvSpPr>
          <p:cNvPr id="20" name="TextovéPole 19"/>
          <p:cNvSpPr txBox="1"/>
          <p:nvPr/>
        </p:nvSpPr>
        <p:spPr>
          <a:xfrm flipH="1">
            <a:off x="4294680" y="1372787"/>
            <a:ext cx="386329" cy="461665"/>
          </a:xfrm>
          <a:prstGeom prst="rect">
            <a:avLst/>
          </a:prstGeom>
          <a:noFill/>
        </p:spPr>
        <p:txBody>
          <a:bodyPr wrap="square" rtlCol="0">
            <a:spAutoFit/>
          </a:bodyPr>
          <a:lstStyle/>
          <a:p>
            <a:r>
              <a:rPr lang="en-GB" sz="2400" i="1" dirty="0" smtClean="0">
                <a:solidFill>
                  <a:srgbClr val="FF0000"/>
                </a:solidFill>
                <a:latin typeface="Book Antiqua" panose="02040602050305030304" pitchFamily="18" charset="0"/>
              </a:rPr>
              <a:t>E </a:t>
            </a:r>
            <a:r>
              <a:rPr lang="cs-CZ" i="1" dirty="0" smtClean="0">
                <a:solidFill>
                  <a:srgbClr val="FF0000"/>
                </a:solidFill>
              </a:rPr>
              <a:t> </a:t>
            </a:r>
            <a:endParaRPr lang="cs-CZ" dirty="0"/>
          </a:p>
        </p:txBody>
      </p:sp>
      <p:cxnSp>
        <p:nvCxnSpPr>
          <p:cNvPr id="28" name="Přímá spojnice se šipkou 27"/>
          <p:cNvCxnSpPr/>
          <p:nvPr/>
        </p:nvCxnSpPr>
        <p:spPr>
          <a:xfrm>
            <a:off x="4702256" y="1593514"/>
            <a:ext cx="631467" cy="202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878345" y="4945871"/>
            <a:ext cx="4392488" cy="677108"/>
          </a:xfrm>
          <a:prstGeom prst="rect">
            <a:avLst/>
          </a:prstGeom>
          <a:noFill/>
        </p:spPr>
        <p:txBody>
          <a:bodyPr wrap="square" rtlCol="0">
            <a:spAutoFit/>
          </a:bodyPr>
          <a:lstStyle/>
          <a:p>
            <a:r>
              <a:rPr lang="cs-CZ" sz="2000" dirty="0" smtClean="0"/>
              <a:t>Deformace </a:t>
            </a:r>
            <a:r>
              <a:rPr lang="cs-CZ" sz="2000" dirty="0"/>
              <a:t>tvaru elektronového </a:t>
            </a:r>
            <a:r>
              <a:rPr lang="cs-CZ" sz="2000" dirty="0" smtClean="0"/>
              <a:t>obalu </a:t>
            </a:r>
            <a:endParaRPr lang="cs-CZ" sz="2000" dirty="0"/>
          </a:p>
          <a:p>
            <a:endParaRPr lang="cs-CZ" dirty="0"/>
          </a:p>
        </p:txBody>
      </p:sp>
    </p:spTree>
    <p:extLst>
      <p:ext uri="{BB962C8B-B14F-4D97-AF65-F5344CB8AC3E}">
        <p14:creationId xmlns:p14="http://schemas.microsoft.com/office/powerpoint/2010/main" val="29676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intechopen.com/media/chapter/58998/media/F7.png">
            <a:extLst>
              <a:ext uri="{FF2B5EF4-FFF2-40B4-BE49-F238E27FC236}">
                <a16:creationId xmlns:a16="http://schemas.microsoft.com/office/drawing/2014/main" id="{1941004B-5460-48BB-B56A-2B93B6FC4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9" y="1160748"/>
            <a:ext cx="4167554"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1C4F1E51-BE88-4B41-9450-611E29FEFB9A}"/>
              </a:ext>
            </a:extLst>
          </p:cNvPr>
          <p:cNvSpPr txBox="1"/>
          <p:nvPr/>
        </p:nvSpPr>
        <p:spPr>
          <a:xfrm>
            <a:off x="687278" y="476672"/>
            <a:ext cx="6688819" cy="584775"/>
          </a:xfrm>
          <a:prstGeom prst="rect">
            <a:avLst/>
          </a:prstGeom>
          <a:noFill/>
        </p:spPr>
        <p:txBody>
          <a:bodyPr wrap="none" rtlCol="0">
            <a:spAutoFit/>
          </a:bodyPr>
          <a:lstStyle/>
          <a:p>
            <a:r>
              <a:rPr lang="cs-CZ" sz="3200" b="1" dirty="0">
                <a:solidFill>
                  <a:schemeClr val="accent4">
                    <a:lumMod val="40000"/>
                    <a:lumOff val="60000"/>
                  </a:schemeClr>
                </a:solidFill>
              </a:rPr>
              <a:t>Ionizující zářeni: UV, X-</a:t>
            </a:r>
            <a:r>
              <a:rPr lang="cs-CZ" sz="3200" b="1" dirty="0" err="1">
                <a:solidFill>
                  <a:schemeClr val="accent4">
                    <a:lumMod val="40000"/>
                    <a:lumOff val="60000"/>
                  </a:schemeClr>
                </a:solidFill>
              </a:rPr>
              <a:t>rays</a:t>
            </a:r>
            <a:r>
              <a:rPr lang="cs-CZ" sz="3200" b="1" dirty="0">
                <a:solidFill>
                  <a:schemeClr val="accent4">
                    <a:lumMod val="40000"/>
                    <a:lumOff val="60000"/>
                  </a:schemeClr>
                </a:solidFill>
              </a:rPr>
              <a:t>, </a:t>
            </a:r>
            <a:r>
              <a:rPr lang="cs-CZ" sz="3200" b="1" dirty="0">
                <a:solidFill>
                  <a:schemeClr val="accent4">
                    <a:lumMod val="40000"/>
                    <a:lumOff val="60000"/>
                  </a:schemeClr>
                </a:solidFill>
                <a:sym typeface="Symbol" panose="05050102010706020507" pitchFamily="18" charset="2"/>
              </a:rPr>
              <a:t>- </a:t>
            </a:r>
            <a:r>
              <a:rPr lang="cs-CZ" sz="3200" b="1" dirty="0" smtClean="0">
                <a:solidFill>
                  <a:schemeClr val="accent4">
                    <a:lumMod val="40000"/>
                    <a:lumOff val="60000"/>
                  </a:schemeClr>
                </a:solidFill>
                <a:sym typeface="Symbol" panose="05050102010706020507" pitchFamily="18" charset="2"/>
              </a:rPr>
              <a:t>záření</a:t>
            </a:r>
            <a:endParaRPr lang="cs-CZ" sz="3200" b="1" dirty="0">
              <a:solidFill>
                <a:schemeClr val="accent4">
                  <a:lumMod val="40000"/>
                  <a:lumOff val="60000"/>
                </a:schemeClr>
              </a:solidFill>
            </a:endParaRPr>
          </a:p>
        </p:txBody>
      </p:sp>
      <p:pic>
        <p:nvPicPr>
          <p:cNvPr id="7" name="Picture 6">
            <a:extLst>
              <a:ext uri="{FF2B5EF4-FFF2-40B4-BE49-F238E27FC236}">
                <a16:creationId xmlns:a16="http://schemas.microsoft.com/office/drawing/2014/main" id="{D78915EF-F6D6-4428-9738-72C8B2976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340768"/>
            <a:ext cx="4229041" cy="2664296"/>
          </a:xfrm>
          <a:prstGeom prst="rect">
            <a:avLst/>
          </a:prstGeom>
        </p:spPr>
      </p:pic>
    </p:spTree>
    <p:extLst>
      <p:ext uri="{BB962C8B-B14F-4D97-AF65-F5344CB8AC3E}">
        <p14:creationId xmlns:p14="http://schemas.microsoft.com/office/powerpoint/2010/main" val="36367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5713552" y="908720"/>
                <a:ext cx="3394952" cy="2342180"/>
              </a:xfrm>
              <a:prstGeom prst="rect">
                <a:avLst/>
              </a:prstGeom>
              <a:noFill/>
              <a:ln w="25400">
                <a:solidFill>
                  <a:srgbClr val="FFFF00"/>
                </a:solidFill>
              </a:ln>
            </p:spPr>
            <p:txBody>
              <a:bodyPr wrap="square" rtlCol="0">
                <a:spAutoFit/>
              </a:bodyPr>
              <a:lstStyle/>
              <a:p>
                <a:r>
                  <a:rPr lang="cs-CZ" sz="2000" dirty="0"/>
                  <a:t>Permitivita </a:t>
                </a:r>
                <a:r>
                  <a:rPr lang="cs-CZ" sz="2000" i="1" dirty="0">
                    <a:sym typeface="Symbol"/>
                  </a:rPr>
                  <a:t></a:t>
                </a:r>
                <a:r>
                  <a:rPr lang="cs-CZ" sz="2000" dirty="0">
                    <a:sym typeface="Symbol"/>
                  </a:rPr>
                  <a:t>´ukazuje, kolikrát se zmenšuje intenzita el. pole uvnitř materiálu oproti vakuu a </a:t>
                </a:r>
                <a14:m>
                  <m:oMath xmlns:m="http://schemas.openxmlformats.org/officeDocument/2006/math">
                    <m:rad>
                      <m:radPr>
                        <m:degHide m:val="on"/>
                        <m:ctrlPr>
                          <a:rPr lang="cs-CZ" sz="2000" i="1">
                            <a:latin typeface="Cambria Math" panose="02040503050406030204" pitchFamily="18" charset="0"/>
                            <a:ea typeface="Cambria Math"/>
                          </a:rPr>
                        </m:ctrlPr>
                      </m:radPr>
                      <m:deg/>
                      <m:e>
                        <m:r>
                          <a:rPr lang="cs-CZ" sz="2000" i="1">
                            <a:latin typeface="Cambria Math"/>
                            <a:ea typeface="Cambria Math"/>
                            <a:sym typeface="Symbol"/>
                          </a:rPr>
                          <m:t></m:t>
                        </m:r>
                        <m:r>
                          <m:rPr>
                            <m:nor/>
                          </m:rPr>
                          <a:rPr lang="cs-CZ" sz="2000" dirty="0">
                            <a:sym typeface="Symbol"/>
                          </a:rPr>
                          <m:t>´</m:t>
                        </m:r>
                      </m:e>
                    </m:rad>
                  </m:oMath>
                </a14:m>
                <a:r>
                  <a:rPr lang="cs-CZ" sz="2000" dirty="0"/>
                  <a:t> ukazuje, kolikrát se zmenšuje délka </a:t>
                </a:r>
                <a:r>
                  <a:rPr lang="cs-CZ" sz="2000" dirty="0" err="1" smtClean="0"/>
                  <a:t>elmg</a:t>
                </a:r>
                <a:r>
                  <a:rPr lang="cs-CZ" sz="2000" dirty="0" smtClean="0"/>
                  <a:t> </a:t>
                </a:r>
                <a:r>
                  <a:rPr lang="en-US" sz="2000" dirty="0"/>
                  <a:t>v</a:t>
                </a:r>
                <a:r>
                  <a:rPr lang="cs-CZ" sz="2000" dirty="0"/>
                  <a:t>lny </a:t>
                </a:r>
                <a:r>
                  <a:rPr lang="cs-CZ" sz="2400" b="1" dirty="0">
                    <a:solidFill>
                      <a:srgbClr val="92D050"/>
                    </a:solidFill>
                    <a:sym typeface="Symbol" panose="05050102010706020507" pitchFamily="18" charset="2"/>
                  </a:rPr>
                  <a:t></a:t>
                </a:r>
                <a:r>
                  <a:rPr lang="cs-CZ" sz="2000" dirty="0"/>
                  <a:t> a její rychlost </a:t>
                </a:r>
                <a:r>
                  <a:rPr lang="cs-CZ" sz="2000" i="1" dirty="0" smtClean="0">
                    <a:solidFill>
                      <a:srgbClr val="FF3300"/>
                    </a:solidFill>
                    <a:latin typeface="Book Antiqua" panose="02040602050305030304" pitchFamily="18" charset="0"/>
                    <a:sym typeface="Symbol" panose="05050102010706020507" pitchFamily="18" charset="2"/>
                  </a:rPr>
                  <a:t>V</a:t>
                </a:r>
                <a:r>
                  <a:rPr lang="cs-CZ" sz="2000" i="1" dirty="0" smtClean="0">
                    <a:sym typeface="Symbol" panose="05050102010706020507" pitchFamily="18" charset="2"/>
                  </a:rPr>
                  <a:t> </a:t>
                </a:r>
                <a:r>
                  <a:rPr lang="cs-CZ" sz="2000" dirty="0" err="1"/>
                  <a:t>v</a:t>
                </a:r>
                <a:r>
                  <a:rPr lang="cs-CZ" sz="2000" dirty="0"/>
                  <a:t> materiálu oproti </a:t>
                </a:r>
                <a:r>
                  <a:rPr lang="cs-CZ" sz="2000" dirty="0" smtClean="0"/>
                  <a:t>vakuu</a:t>
                </a:r>
                <a:endParaRPr lang="cs-CZ" sz="2000" dirty="0"/>
              </a:p>
            </p:txBody>
          </p:sp>
        </mc:Choice>
        <mc:Fallback>
          <p:sp>
            <p:nvSpPr>
              <p:cNvPr id="4" name="TextBox 3"/>
              <p:cNvSpPr txBox="1">
                <a:spLocks noRot="1" noChangeAspect="1" noMove="1" noResize="1" noEditPoints="1" noAdjustHandles="1" noChangeArrowheads="1" noChangeShapeType="1" noTextEdit="1"/>
              </p:cNvSpPr>
              <p:nvPr/>
            </p:nvSpPr>
            <p:spPr>
              <a:xfrm>
                <a:off x="5713552" y="908720"/>
                <a:ext cx="3394952" cy="2342180"/>
              </a:xfrm>
              <a:prstGeom prst="rect">
                <a:avLst/>
              </a:prstGeom>
              <a:blipFill>
                <a:blip r:embed="rId3"/>
                <a:stretch>
                  <a:fillRect l="-1426" t="-1289" r="-535" b="-3351"/>
                </a:stretch>
              </a:blipFill>
              <a:ln w="25400">
                <a:solidFill>
                  <a:srgbClr val="FFFF00"/>
                </a:solidFill>
              </a:ln>
            </p:spPr>
            <p:txBody>
              <a:bodyPr/>
              <a:lstStyle/>
              <a:p>
                <a:r>
                  <a:rPr lang="cs-CZ">
                    <a:noFill/>
                  </a:rPr>
                  <a:t> </a:t>
                </a:r>
              </a:p>
            </p:txBody>
          </p:sp>
        </mc:Fallback>
      </mc:AlternateContent>
      <p:pic>
        <p:nvPicPr>
          <p:cNvPr id="11" name="Picture 2" descr="Výsledek obrázku pro dielectric 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59" y="824518"/>
            <a:ext cx="5277703" cy="36832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02007" y="116632"/>
            <a:ext cx="8765112" cy="707886"/>
          </a:xfrm>
          <a:prstGeom prst="rect">
            <a:avLst/>
          </a:prstGeom>
          <a:noFill/>
        </p:spPr>
        <p:txBody>
          <a:bodyPr wrap="square" rtlCol="0">
            <a:spAutoFit/>
          </a:bodyPr>
          <a:lstStyle/>
          <a:p>
            <a:r>
              <a:rPr lang="cs-CZ" sz="2000" dirty="0"/>
              <a:t>Z makroskopického </a:t>
            </a:r>
            <a:r>
              <a:rPr lang="cs-CZ" sz="2000" dirty="0" smtClean="0"/>
              <a:t>hlediska „</a:t>
            </a:r>
            <a:r>
              <a:rPr lang="cs-CZ" sz="2000" dirty="0"/>
              <a:t>zvenku</a:t>
            </a:r>
            <a:r>
              <a:rPr lang="cs-CZ" sz="2000" dirty="0" smtClean="0"/>
              <a:t>“: makroskopické charakteristiky</a:t>
            </a:r>
          </a:p>
          <a:p>
            <a:r>
              <a:rPr lang="cs-CZ" sz="2000" dirty="0" smtClean="0"/>
              <a:t>elektrické </a:t>
            </a:r>
            <a:r>
              <a:rPr lang="cs-CZ" sz="2000" dirty="0"/>
              <a:t>indukce </a:t>
            </a:r>
            <a:r>
              <a:rPr lang="cs-CZ" sz="2000" b="1" i="1" dirty="0">
                <a:latin typeface="Book Antiqua" panose="02040602050305030304" pitchFamily="18" charset="0"/>
              </a:rPr>
              <a:t>D</a:t>
            </a:r>
            <a:r>
              <a:rPr lang="cs-CZ" sz="2000" dirty="0"/>
              <a:t> </a:t>
            </a:r>
            <a:r>
              <a:rPr lang="cs-CZ" sz="2000" dirty="0" smtClean="0"/>
              <a:t> (</a:t>
            </a:r>
            <a:r>
              <a:rPr lang="cs-CZ" sz="2000" dirty="0" smtClean="0"/>
              <a:t>vektor) ;     </a:t>
            </a:r>
            <a:r>
              <a:rPr lang="cs-CZ" sz="2000" dirty="0" smtClean="0"/>
              <a:t>permitivita </a:t>
            </a:r>
            <a:r>
              <a:rPr lang="cs-CZ" sz="2000" b="1" i="1" dirty="0" smtClean="0">
                <a:latin typeface="Book Antiqua" panose="02040602050305030304" pitchFamily="18" charset="0"/>
                <a:sym typeface="Symbol"/>
              </a:rPr>
              <a:t>  </a:t>
            </a:r>
            <a:r>
              <a:rPr lang="cs-CZ" sz="2000" dirty="0">
                <a:sym typeface="Symbol"/>
              </a:rPr>
              <a:t>(skalár)</a:t>
            </a:r>
            <a:endParaRPr lang="cs-CZ" sz="2000" dirty="0"/>
          </a:p>
        </p:txBody>
      </p:sp>
      <p:grpSp>
        <p:nvGrpSpPr>
          <p:cNvPr id="2" name="Group 1"/>
          <p:cNvGrpSpPr/>
          <p:nvPr/>
        </p:nvGrpSpPr>
        <p:grpSpPr>
          <a:xfrm>
            <a:off x="230401" y="4591924"/>
            <a:ext cx="8678106" cy="2181225"/>
            <a:chOff x="230401" y="4591924"/>
            <a:chExt cx="8678106" cy="2181225"/>
          </a:xfrm>
        </p:grpSpPr>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01" y="4591924"/>
              <a:ext cx="55626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913549" y="5349115"/>
              <a:ext cx="2994958" cy="1200329"/>
            </a:xfrm>
            <a:prstGeom prst="rect">
              <a:avLst/>
            </a:prstGeom>
            <a:noFill/>
          </p:spPr>
          <p:txBody>
            <a:bodyPr wrap="square" rtlCol="0">
              <a:spAutoFit/>
            </a:bodyPr>
            <a:lstStyle/>
            <a:p>
              <a:r>
                <a:rPr lang="cs-CZ" dirty="0"/>
                <a:t>http://elektroarsenal.net/frequency-dependence-dielectric-constant-and-dielectric-loss.html</a:t>
              </a:r>
            </a:p>
          </p:txBody>
        </p:sp>
      </p:grpSp>
      <p:sp>
        <p:nvSpPr>
          <p:cNvPr id="15" name="TextBox 14"/>
          <p:cNvSpPr txBox="1"/>
          <p:nvPr/>
        </p:nvSpPr>
        <p:spPr>
          <a:xfrm>
            <a:off x="5678926" y="3312455"/>
            <a:ext cx="3497042" cy="923330"/>
          </a:xfrm>
          <a:prstGeom prst="rect">
            <a:avLst/>
          </a:prstGeom>
          <a:noFill/>
        </p:spPr>
        <p:txBody>
          <a:bodyPr wrap="square" rtlCol="0">
            <a:spAutoFit/>
          </a:bodyPr>
          <a:lstStyle/>
          <a:p>
            <a:r>
              <a:rPr lang="cs-CZ" dirty="0"/>
              <a:t>https://em.geosci.xyz/content/physical_properties/dielectric_permittivity/index.html</a:t>
            </a:r>
          </a:p>
        </p:txBody>
      </p:sp>
      <p:sp>
        <p:nvSpPr>
          <p:cNvPr id="9" name="TextovéPole 8">
            <a:extLst>
              <a:ext uri="{FF2B5EF4-FFF2-40B4-BE49-F238E27FC236}">
                <a16:creationId xmlns:a16="http://schemas.microsoft.com/office/drawing/2014/main" id="{B251AF82-34F2-4679-A34A-F7E2FA95F6E7}"/>
              </a:ext>
            </a:extLst>
          </p:cNvPr>
          <p:cNvSpPr txBox="1"/>
          <p:nvPr/>
        </p:nvSpPr>
        <p:spPr>
          <a:xfrm>
            <a:off x="6300192" y="4326324"/>
            <a:ext cx="1906291" cy="646331"/>
          </a:xfrm>
          <a:prstGeom prst="rect">
            <a:avLst/>
          </a:prstGeom>
          <a:noFill/>
        </p:spPr>
        <p:txBody>
          <a:bodyPr wrap="none" rtlCol="0">
            <a:spAutoFit/>
          </a:bodyPr>
          <a:lstStyle/>
          <a:p>
            <a:r>
              <a:rPr lang="cs-CZ" sz="3600" i="1" dirty="0">
                <a:solidFill>
                  <a:srgbClr val="92D050"/>
                </a:solidFill>
                <a:latin typeface="Book Antiqua" panose="02040602050305030304" pitchFamily="18" charset="0"/>
                <a:sym typeface="Symbol" panose="05050102010706020507" pitchFamily="18" charset="2"/>
              </a:rPr>
              <a:t></a:t>
            </a:r>
            <a:r>
              <a:rPr lang="en-US" sz="3600" i="1" dirty="0">
                <a:solidFill>
                  <a:srgbClr val="92D050"/>
                </a:solidFill>
                <a:latin typeface="Book Antiqua" panose="02040602050305030304" pitchFamily="18" charset="0"/>
                <a:sym typeface="Symbol" panose="05050102010706020507" pitchFamily="18" charset="2"/>
              </a:rPr>
              <a:t>*</a:t>
            </a:r>
            <a:r>
              <a:rPr lang="en-US" sz="3600" i="1" dirty="0">
                <a:latin typeface="Book Antiqua" panose="02040602050305030304" pitchFamily="18" charset="0"/>
                <a:sym typeface="Symbol" panose="05050102010706020507" pitchFamily="18" charset="2"/>
              </a:rPr>
              <a:t>=</a:t>
            </a:r>
            <a:r>
              <a:rPr lang="cs-CZ" sz="3600" i="1" dirty="0">
                <a:solidFill>
                  <a:srgbClr val="FF3300"/>
                </a:solidFill>
                <a:latin typeface="Book Antiqua" panose="02040602050305030304" pitchFamily="18" charset="0"/>
                <a:sym typeface="Symbol" panose="05050102010706020507" pitchFamily="18" charset="2"/>
              </a:rPr>
              <a:t> V</a:t>
            </a:r>
            <a:r>
              <a:rPr lang="en-US" sz="3600" i="1" dirty="0" smtClean="0">
                <a:solidFill>
                  <a:srgbClr val="FF3300"/>
                </a:solidFill>
                <a:latin typeface="Book Antiqua" panose="02040602050305030304" pitchFamily="18" charset="0"/>
                <a:sym typeface="Symbol" panose="05050102010706020507" pitchFamily="18" charset="2"/>
              </a:rPr>
              <a:t>*</a:t>
            </a:r>
            <a:r>
              <a:rPr lang="en-US" sz="3600" i="1" dirty="0" smtClean="0">
                <a:latin typeface="Book Antiqua" panose="02040602050305030304" pitchFamily="18" charset="0"/>
                <a:sym typeface="Symbol" panose="05050102010706020507" pitchFamily="18" charset="2"/>
              </a:rPr>
              <a:t>/</a:t>
            </a:r>
            <a:r>
              <a:rPr lang="cs-CZ" sz="3600" i="1" dirty="0" smtClean="0">
                <a:latin typeface="Book Antiqua" panose="02040602050305030304" pitchFamily="18" charset="0"/>
                <a:sym typeface="Symbol" panose="05050102010706020507" pitchFamily="18" charset="2"/>
              </a:rPr>
              <a:t> </a:t>
            </a:r>
            <a:r>
              <a:rPr lang="cs-CZ" sz="3600" i="1" dirty="0" smtClean="0">
                <a:solidFill>
                  <a:srgbClr val="FFFF00"/>
                </a:solidFill>
                <a:latin typeface="Book Antiqua" panose="02040602050305030304" pitchFamily="18" charset="0"/>
                <a:sym typeface="Symbol" panose="05050102010706020507" pitchFamily="18" charset="2"/>
              </a:rPr>
              <a:t>f</a:t>
            </a:r>
            <a:endParaRPr lang="cs-CZ" sz="3600" i="1" dirty="0">
              <a:solidFill>
                <a:srgbClr val="FFFF00"/>
              </a:solidFill>
              <a:latin typeface="Book Antiqua" panose="02040602050305030304" pitchFamily="18" charset="0"/>
            </a:endParaRPr>
          </a:p>
        </p:txBody>
      </p:sp>
      <p:sp>
        <p:nvSpPr>
          <p:cNvPr id="10" name="TextovéPole 9">
            <a:extLst>
              <a:ext uri="{FF2B5EF4-FFF2-40B4-BE49-F238E27FC236}">
                <a16:creationId xmlns:a16="http://schemas.microsoft.com/office/drawing/2014/main" id="{225B6FA5-B177-4BFE-88A2-B12842EA9D41}"/>
              </a:ext>
            </a:extLst>
          </p:cNvPr>
          <p:cNvSpPr txBox="1"/>
          <p:nvPr/>
        </p:nvSpPr>
        <p:spPr>
          <a:xfrm>
            <a:off x="3419872" y="1196814"/>
            <a:ext cx="473206" cy="769441"/>
          </a:xfrm>
          <a:prstGeom prst="rect">
            <a:avLst/>
          </a:prstGeom>
          <a:noFill/>
        </p:spPr>
        <p:txBody>
          <a:bodyPr wrap="none" rtlCol="0">
            <a:spAutoFit/>
          </a:bodyPr>
          <a:lstStyle/>
          <a:p>
            <a:r>
              <a:rPr lang="en-US" sz="4400" dirty="0">
                <a:solidFill>
                  <a:schemeClr val="bg1"/>
                </a:solidFill>
              </a:rPr>
              <a:t>+</a:t>
            </a:r>
            <a:endParaRPr lang="cs-CZ" sz="4400" dirty="0">
              <a:solidFill>
                <a:schemeClr val="bg1"/>
              </a:solidFill>
            </a:endParaRPr>
          </a:p>
        </p:txBody>
      </p:sp>
      <p:sp>
        <p:nvSpPr>
          <p:cNvPr id="16" name="TextovéPole 15">
            <a:extLst>
              <a:ext uri="{FF2B5EF4-FFF2-40B4-BE49-F238E27FC236}">
                <a16:creationId xmlns:a16="http://schemas.microsoft.com/office/drawing/2014/main" id="{BEBC2D3D-DEF5-46B7-8519-95FBACA51C72}"/>
              </a:ext>
            </a:extLst>
          </p:cNvPr>
          <p:cNvSpPr txBox="1"/>
          <p:nvPr/>
        </p:nvSpPr>
        <p:spPr>
          <a:xfrm>
            <a:off x="5324021" y="1180657"/>
            <a:ext cx="372218" cy="769441"/>
          </a:xfrm>
          <a:prstGeom prst="rect">
            <a:avLst/>
          </a:prstGeom>
          <a:noFill/>
        </p:spPr>
        <p:txBody>
          <a:bodyPr wrap="none" rtlCol="0">
            <a:spAutoFit/>
          </a:bodyPr>
          <a:lstStyle/>
          <a:p>
            <a:r>
              <a:rPr lang="cs-CZ" sz="4400" dirty="0">
                <a:solidFill>
                  <a:schemeClr val="bg1"/>
                </a:solidFill>
              </a:rPr>
              <a:t>-</a:t>
            </a:r>
          </a:p>
        </p:txBody>
      </p:sp>
      <p:sp>
        <p:nvSpPr>
          <p:cNvPr id="3" name="TextovéPole 2">
            <a:extLst>
              <a:ext uri="{FF2B5EF4-FFF2-40B4-BE49-F238E27FC236}">
                <a16:creationId xmlns:a16="http://schemas.microsoft.com/office/drawing/2014/main" id="{BD3A9D74-655E-4AFB-AAA4-F8C0C9F53A3F}"/>
              </a:ext>
            </a:extLst>
          </p:cNvPr>
          <p:cNvSpPr txBox="1"/>
          <p:nvPr/>
        </p:nvSpPr>
        <p:spPr>
          <a:xfrm>
            <a:off x="5481464" y="6454854"/>
            <a:ext cx="258404" cy="369332"/>
          </a:xfrm>
          <a:prstGeom prst="rect">
            <a:avLst/>
          </a:prstGeom>
          <a:noFill/>
        </p:spPr>
        <p:txBody>
          <a:bodyPr wrap="none" rtlCol="0">
            <a:spAutoFit/>
          </a:bodyPr>
          <a:lstStyle/>
          <a:p>
            <a:r>
              <a:rPr lang="cs-CZ" dirty="0">
                <a:solidFill>
                  <a:schemeClr val="bg1"/>
                </a:solidFill>
              </a:rPr>
              <a:t>f</a:t>
            </a:r>
          </a:p>
        </p:txBody>
      </p:sp>
    </p:spTree>
    <p:extLst>
      <p:ext uri="{BB962C8B-B14F-4D97-AF65-F5344CB8AC3E}">
        <p14:creationId xmlns:p14="http://schemas.microsoft.com/office/powerpoint/2010/main" val="276208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nak minus 6">
            <a:extLst>
              <a:ext uri="{FF2B5EF4-FFF2-40B4-BE49-F238E27FC236}">
                <a16:creationId xmlns:a16="http://schemas.microsoft.com/office/drawing/2014/main" id="{80A870D7-1BAF-4A37-80A9-3CD5D7FBF18C}"/>
              </a:ext>
            </a:extLst>
          </p:cNvPr>
          <p:cNvSpPr/>
          <p:nvPr/>
        </p:nvSpPr>
        <p:spPr>
          <a:xfrm>
            <a:off x="1115760" y="1825045"/>
            <a:ext cx="3456240" cy="648072"/>
          </a:xfrm>
          <a:prstGeom prst="mathMin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Znak minus 11">
            <a:extLst>
              <a:ext uri="{FF2B5EF4-FFF2-40B4-BE49-F238E27FC236}">
                <a16:creationId xmlns:a16="http://schemas.microsoft.com/office/drawing/2014/main" id="{E68B174D-7ECC-46F3-997B-1B989ABC476A}"/>
              </a:ext>
            </a:extLst>
          </p:cNvPr>
          <p:cNvSpPr/>
          <p:nvPr/>
        </p:nvSpPr>
        <p:spPr>
          <a:xfrm>
            <a:off x="4236074" y="5759202"/>
            <a:ext cx="2232248" cy="2880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sp>
        <p:nvSpPr>
          <p:cNvPr id="13" name="Znak minus 12">
            <a:extLst>
              <a:ext uri="{FF2B5EF4-FFF2-40B4-BE49-F238E27FC236}">
                <a16:creationId xmlns:a16="http://schemas.microsoft.com/office/drawing/2014/main" id="{315E50A5-2511-4D64-A4AE-289F7EE1B948}"/>
              </a:ext>
            </a:extLst>
          </p:cNvPr>
          <p:cNvSpPr/>
          <p:nvPr/>
        </p:nvSpPr>
        <p:spPr>
          <a:xfrm>
            <a:off x="1146103" y="5563295"/>
            <a:ext cx="3425897" cy="648072"/>
          </a:xfrm>
          <a:prstGeom prst="mathMin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Znak minus 13">
            <a:extLst>
              <a:ext uri="{FF2B5EF4-FFF2-40B4-BE49-F238E27FC236}">
                <a16:creationId xmlns:a16="http://schemas.microsoft.com/office/drawing/2014/main" id="{46AC5823-06F7-447E-B237-59DC9876590E}"/>
              </a:ext>
            </a:extLst>
          </p:cNvPr>
          <p:cNvSpPr/>
          <p:nvPr/>
        </p:nvSpPr>
        <p:spPr>
          <a:xfrm>
            <a:off x="4265727" y="5013176"/>
            <a:ext cx="2232248" cy="2880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sp>
        <p:nvSpPr>
          <p:cNvPr id="15" name="Znak minus 14">
            <a:extLst>
              <a:ext uri="{FF2B5EF4-FFF2-40B4-BE49-F238E27FC236}">
                <a16:creationId xmlns:a16="http://schemas.microsoft.com/office/drawing/2014/main" id="{0FD5AE02-94B9-47CA-A167-752DB3A32C03}"/>
              </a:ext>
            </a:extLst>
          </p:cNvPr>
          <p:cNvSpPr/>
          <p:nvPr/>
        </p:nvSpPr>
        <p:spPr>
          <a:xfrm>
            <a:off x="4239538" y="4297481"/>
            <a:ext cx="2232248" cy="2880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sp>
        <p:nvSpPr>
          <p:cNvPr id="17" name="Znak minus 16">
            <a:extLst>
              <a:ext uri="{FF2B5EF4-FFF2-40B4-BE49-F238E27FC236}">
                <a16:creationId xmlns:a16="http://schemas.microsoft.com/office/drawing/2014/main" id="{E2181400-4880-4573-8CD0-D5864C1CB3FD}"/>
              </a:ext>
            </a:extLst>
          </p:cNvPr>
          <p:cNvSpPr/>
          <p:nvPr/>
        </p:nvSpPr>
        <p:spPr>
          <a:xfrm>
            <a:off x="4265727" y="1984456"/>
            <a:ext cx="2232248" cy="2880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sp>
        <p:nvSpPr>
          <p:cNvPr id="18" name="Znak minus 17">
            <a:extLst>
              <a:ext uri="{FF2B5EF4-FFF2-40B4-BE49-F238E27FC236}">
                <a16:creationId xmlns:a16="http://schemas.microsoft.com/office/drawing/2014/main" id="{A525E138-CAA2-47AD-A03A-C389F558448F}"/>
              </a:ext>
            </a:extLst>
          </p:cNvPr>
          <p:cNvSpPr/>
          <p:nvPr/>
        </p:nvSpPr>
        <p:spPr>
          <a:xfrm>
            <a:off x="4239538" y="1390007"/>
            <a:ext cx="2232248" cy="2880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sp>
        <p:nvSpPr>
          <p:cNvPr id="19" name="Znak minus 18">
            <a:extLst>
              <a:ext uri="{FF2B5EF4-FFF2-40B4-BE49-F238E27FC236}">
                <a16:creationId xmlns:a16="http://schemas.microsoft.com/office/drawing/2014/main" id="{72E573FA-3BE9-4396-81FF-12C30BB0A509}"/>
              </a:ext>
            </a:extLst>
          </p:cNvPr>
          <p:cNvSpPr/>
          <p:nvPr/>
        </p:nvSpPr>
        <p:spPr>
          <a:xfrm>
            <a:off x="4239538" y="839888"/>
            <a:ext cx="2232248" cy="2880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sp>
        <p:nvSpPr>
          <p:cNvPr id="9" name="Šipka: dolů 8">
            <a:extLst>
              <a:ext uri="{FF2B5EF4-FFF2-40B4-BE49-F238E27FC236}">
                <a16:creationId xmlns:a16="http://schemas.microsoft.com/office/drawing/2014/main" id="{7F5CAC83-5E72-4E33-8997-349762574760}"/>
              </a:ext>
            </a:extLst>
          </p:cNvPr>
          <p:cNvSpPr/>
          <p:nvPr/>
        </p:nvSpPr>
        <p:spPr>
          <a:xfrm flipV="1">
            <a:off x="899737" y="590128"/>
            <a:ext cx="216023" cy="5472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02E81EF2-E297-4E50-BE13-701B4D6231A3}"/>
              </a:ext>
            </a:extLst>
          </p:cNvPr>
          <p:cNvSpPr txBox="1"/>
          <p:nvPr/>
        </p:nvSpPr>
        <p:spPr>
          <a:xfrm rot="16200000">
            <a:off x="-131962" y="2899352"/>
            <a:ext cx="1624163" cy="523220"/>
          </a:xfrm>
          <a:prstGeom prst="rect">
            <a:avLst/>
          </a:prstGeom>
          <a:noFill/>
        </p:spPr>
        <p:txBody>
          <a:bodyPr wrap="none" rtlCol="0">
            <a:spAutoFit/>
          </a:bodyPr>
          <a:lstStyle/>
          <a:p>
            <a:r>
              <a:rPr lang="cs-CZ" sz="2800" b="1" dirty="0"/>
              <a:t>ENERGIE</a:t>
            </a:r>
          </a:p>
        </p:txBody>
      </p:sp>
      <p:cxnSp>
        <p:nvCxnSpPr>
          <p:cNvPr id="3" name="Přímá spojnice se šipkou 2">
            <a:extLst>
              <a:ext uri="{FF2B5EF4-FFF2-40B4-BE49-F238E27FC236}">
                <a16:creationId xmlns:a16="http://schemas.microsoft.com/office/drawing/2014/main" id="{0BC8E72C-8F10-47F0-9C57-79B77994615A}"/>
              </a:ext>
            </a:extLst>
          </p:cNvPr>
          <p:cNvCxnSpPr/>
          <p:nvPr/>
        </p:nvCxnSpPr>
        <p:spPr>
          <a:xfrm flipV="1">
            <a:off x="2195736" y="2229458"/>
            <a:ext cx="36000" cy="3532776"/>
          </a:xfrm>
          <a:prstGeom prst="straightConnector1">
            <a:avLst/>
          </a:prstGeom>
          <a:ln w="38100">
            <a:solidFill>
              <a:srgbClr val="92D050"/>
            </a:solidFill>
            <a:tailEnd type="stealth"/>
          </a:ln>
        </p:spPr>
        <p:style>
          <a:lnRef idx="3">
            <a:schemeClr val="accent1"/>
          </a:lnRef>
          <a:fillRef idx="0">
            <a:schemeClr val="accent1"/>
          </a:fillRef>
          <a:effectRef idx="2">
            <a:schemeClr val="accent1"/>
          </a:effectRef>
          <a:fontRef idx="minor">
            <a:schemeClr val="tx1"/>
          </a:fontRef>
        </p:style>
      </p:cxnSp>
      <p:sp>
        <p:nvSpPr>
          <p:cNvPr id="22" name="TextovéPole 21">
            <a:extLst>
              <a:ext uri="{FF2B5EF4-FFF2-40B4-BE49-F238E27FC236}">
                <a16:creationId xmlns:a16="http://schemas.microsoft.com/office/drawing/2014/main" id="{01F6A4BC-AF4C-45FE-8BB2-B881D8A6A68D}"/>
              </a:ext>
            </a:extLst>
          </p:cNvPr>
          <p:cNvSpPr txBox="1"/>
          <p:nvPr/>
        </p:nvSpPr>
        <p:spPr>
          <a:xfrm rot="16200000">
            <a:off x="632614" y="3645791"/>
            <a:ext cx="2601994" cy="523220"/>
          </a:xfrm>
          <a:prstGeom prst="rect">
            <a:avLst/>
          </a:prstGeom>
          <a:noFill/>
        </p:spPr>
        <p:txBody>
          <a:bodyPr wrap="none" rtlCol="0">
            <a:spAutoFit/>
          </a:bodyPr>
          <a:lstStyle/>
          <a:p>
            <a:r>
              <a:rPr lang="cs-CZ" sz="2800" b="1" dirty="0"/>
              <a:t>Viditelné světlo</a:t>
            </a:r>
          </a:p>
        </p:txBody>
      </p:sp>
      <p:cxnSp>
        <p:nvCxnSpPr>
          <p:cNvPr id="6" name="Přímá spojnice se šipkou 5">
            <a:extLst>
              <a:ext uri="{FF2B5EF4-FFF2-40B4-BE49-F238E27FC236}">
                <a16:creationId xmlns:a16="http://schemas.microsoft.com/office/drawing/2014/main" id="{E790ED49-AC2B-472A-B490-16B514B4EE6E}"/>
              </a:ext>
            </a:extLst>
          </p:cNvPr>
          <p:cNvCxnSpPr>
            <a:cxnSpLocks/>
          </p:cNvCxnSpPr>
          <p:nvPr/>
        </p:nvCxnSpPr>
        <p:spPr>
          <a:xfrm flipV="1">
            <a:off x="4860032" y="5208398"/>
            <a:ext cx="0" cy="6169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C9D46E1A-C692-4EF5-AD46-FB988A405CAE}"/>
              </a:ext>
            </a:extLst>
          </p:cNvPr>
          <p:cNvSpPr txBox="1"/>
          <p:nvPr/>
        </p:nvSpPr>
        <p:spPr>
          <a:xfrm>
            <a:off x="4288488" y="5268595"/>
            <a:ext cx="494046" cy="523220"/>
          </a:xfrm>
          <a:prstGeom prst="rect">
            <a:avLst/>
          </a:prstGeom>
          <a:noFill/>
        </p:spPr>
        <p:txBody>
          <a:bodyPr wrap="none" rtlCol="0">
            <a:spAutoFit/>
          </a:bodyPr>
          <a:lstStyle/>
          <a:p>
            <a:r>
              <a:rPr lang="cs-CZ" sz="2800" b="1" dirty="0">
                <a:solidFill>
                  <a:srgbClr val="FF0000"/>
                </a:solidFill>
              </a:rPr>
              <a:t>IČ</a:t>
            </a:r>
          </a:p>
        </p:txBody>
      </p:sp>
      <p:cxnSp>
        <p:nvCxnSpPr>
          <p:cNvPr id="23" name="Přímá spojnice 22">
            <a:extLst>
              <a:ext uri="{FF2B5EF4-FFF2-40B4-BE49-F238E27FC236}">
                <a16:creationId xmlns:a16="http://schemas.microsoft.com/office/drawing/2014/main" id="{DCF3F8C8-D874-4096-AF04-99EAF3D1EF8E}"/>
              </a:ext>
            </a:extLst>
          </p:cNvPr>
          <p:cNvCxnSpPr/>
          <p:nvPr/>
        </p:nvCxnSpPr>
        <p:spPr>
          <a:xfrm>
            <a:off x="6948264" y="5887331"/>
            <a:ext cx="1152128" cy="0"/>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Přímá spojnice 23">
            <a:extLst>
              <a:ext uri="{FF2B5EF4-FFF2-40B4-BE49-F238E27FC236}">
                <a16:creationId xmlns:a16="http://schemas.microsoft.com/office/drawing/2014/main" id="{231B88C2-6DB9-480F-86B8-C4201C838B04}"/>
              </a:ext>
            </a:extLst>
          </p:cNvPr>
          <p:cNvCxnSpPr/>
          <p:nvPr/>
        </p:nvCxnSpPr>
        <p:spPr>
          <a:xfrm>
            <a:off x="6943928" y="5949280"/>
            <a:ext cx="1152128" cy="0"/>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Přímá spojnice 24">
            <a:extLst>
              <a:ext uri="{FF2B5EF4-FFF2-40B4-BE49-F238E27FC236}">
                <a16:creationId xmlns:a16="http://schemas.microsoft.com/office/drawing/2014/main" id="{5C033A1E-B915-4575-A17E-2913E4D2A91B}"/>
              </a:ext>
            </a:extLst>
          </p:cNvPr>
          <p:cNvCxnSpPr/>
          <p:nvPr/>
        </p:nvCxnSpPr>
        <p:spPr>
          <a:xfrm>
            <a:off x="6943928" y="5825365"/>
            <a:ext cx="1152128" cy="0"/>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6" name="Přímá spojnice 25">
            <a:extLst>
              <a:ext uri="{FF2B5EF4-FFF2-40B4-BE49-F238E27FC236}">
                <a16:creationId xmlns:a16="http://schemas.microsoft.com/office/drawing/2014/main" id="{F57DFB2B-690A-448E-A62E-7B8E9983CD85}"/>
              </a:ext>
            </a:extLst>
          </p:cNvPr>
          <p:cNvCxnSpPr/>
          <p:nvPr/>
        </p:nvCxnSpPr>
        <p:spPr>
          <a:xfrm>
            <a:off x="6943928" y="5759202"/>
            <a:ext cx="1152128" cy="0"/>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sp>
        <p:nvSpPr>
          <p:cNvPr id="27" name="TextovéPole 26">
            <a:extLst>
              <a:ext uri="{FF2B5EF4-FFF2-40B4-BE49-F238E27FC236}">
                <a16:creationId xmlns:a16="http://schemas.microsoft.com/office/drawing/2014/main" id="{365C0B49-9635-49B6-BB20-826A167C5D1D}"/>
              </a:ext>
            </a:extLst>
          </p:cNvPr>
          <p:cNvSpPr txBox="1"/>
          <p:nvPr/>
        </p:nvSpPr>
        <p:spPr>
          <a:xfrm>
            <a:off x="8117434" y="5570300"/>
            <a:ext cx="710451" cy="523220"/>
          </a:xfrm>
          <a:prstGeom prst="rect">
            <a:avLst/>
          </a:prstGeom>
          <a:noFill/>
        </p:spPr>
        <p:txBody>
          <a:bodyPr wrap="none" rtlCol="0">
            <a:spAutoFit/>
          </a:bodyPr>
          <a:lstStyle/>
          <a:p>
            <a:r>
              <a:rPr lang="cs-CZ" sz="2800" b="1" dirty="0">
                <a:solidFill>
                  <a:srgbClr val="FFC000"/>
                </a:solidFill>
              </a:rPr>
              <a:t>MV</a:t>
            </a:r>
          </a:p>
        </p:txBody>
      </p:sp>
    </p:spTree>
    <p:extLst>
      <p:ext uri="{BB962C8B-B14F-4D97-AF65-F5344CB8AC3E}">
        <p14:creationId xmlns:p14="http://schemas.microsoft.com/office/powerpoint/2010/main" val="214772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 Transitions between energy levels of a molecule. Solid and dashed... |  Download Scientific Diagram">
            <a:extLst>
              <a:ext uri="{FF2B5EF4-FFF2-40B4-BE49-F238E27FC236}">
                <a16:creationId xmlns:a16="http://schemas.microsoft.com/office/drawing/2014/main" id="{32F18C0A-8BEB-4A65-ADBD-6E5D5054D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3469"/>
            <a:ext cx="6682506" cy="639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05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 y="44624"/>
            <a:ext cx="8518520" cy="250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907" y="692696"/>
            <a:ext cx="4986037"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1454" y="2852936"/>
            <a:ext cx="3704482" cy="33843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2" name="Picture 4" descr="http://www1.lsbu.ac.uk/water/images/molecul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535" y="2996952"/>
            <a:ext cx="2880320" cy="3000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D2849679-01AD-4319-B1E8-47CB9B795F8E}"/>
              </a:ext>
            </a:extLst>
          </p:cNvPr>
          <p:cNvSpPr txBox="1"/>
          <p:nvPr/>
        </p:nvSpPr>
        <p:spPr>
          <a:xfrm>
            <a:off x="6588224" y="3225545"/>
            <a:ext cx="859594" cy="369332"/>
          </a:xfrm>
          <a:prstGeom prst="rect">
            <a:avLst/>
          </a:prstGeom>
          <a:noFill/>
        </p:spPr>
        <p:txBody>
          <a:bodyPr wrap="none" rtlCol="0">
            <a:spAutoFit/>
          </a:bodyPr>
          <a:lstStyle/>
          <a:p>
            <a:r>
              <a:rPr lang="cs-CZ" dirty="0">
                <a:solidFill>
                  <a:srgbClr val="FF0000"/>
                </a:solidFill>
              </a:rPr>
              <a:t>22 GHz</a:t>
            </a:r>
          </a:p>
        </p:txBody>
      </p:sp>
      <p:sp>
        <p:nvSpPr>
          <p:cNvPr id="4" name="Ovál 3">
            <a:extLst>
              <a:ext uri="{FF2B5EF4-FFF2-40B4-BE49-F238E27FC236}">
                <a16:creationId xmlns:a16="http://schemas.microsoft.com/office/drawing/2014/main" id="{F60526A1-E543-4356-94CB-00C46C23E1F0}"/>
              </a:ext>
            </a:extLst>
          </p:cNvPr>
          <p:cNvSpPr/>
          <p:nvPr/>
        </p:nvSpPr>
        <p:spPr>
          <a:xfrm>
            <a:off x="5364088" y="486916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451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2"/>
                                        </p:tgtEl>
                                        <p:attrNameLst>
                                          <p:attrName>r</p:attrName>
                                        </p:attrNameLst>
                                      </p:cBhvr>
                                    </p:animRot>
                                    <p:animRot by="-240000">
                                      <p:cBhvr>
                                        <p:cTn id="7" dur="200" fill="hold">
                                          <p:stCondLst>
                                            <p:cond delay="200"/>
                                          </p:stCondLst>
                                        </p:cTn>
                                        <p:tgtEl>
                                          <p:spTgt spid="2052"/>
                                        </p:tgtEl>
                                        <p:attrNameLst>
                                          <p:attrName>r</p:attrName>
                                        </p:attrNameLst>
                                      </p:cBhvr>
                                    </p:animRot>
                                    <p:animRot by="240000">
                                      <p:cBhvr>
                                        <p:cTn id="8" dur="200" fill="hold">
                                          <p:stCondLst>
                                            <p:cond delay="400"/>
                                          </p:stCondLst>
                                        </p:cTn>
                                        <p:tgtEl>
                                          <p:spTgt spid="2052"/>
                                        </p:tgtEl>
                                        <p:attrNameLst>
                                          <p:attrName>r</p:attrName>
                                        </p:attrNameLst>
                                      </p:cBhvr>
                                    </p:animRot>
                                    <p:animRot by="-240000">
                                      <p:cBhvr>
                                        <p:cTn id="9" dur="200" fill="hold">
                                          <p:stCondLst>
                                            <p:cond delay="600"/>
                                          </p:stCondLst>
                                        </p:cTn>
                                        <p:tgtEl>
                                          <p:spTgt spid="2052"/>
                                        </p:tgtEl>
                                        <p:attrNameLst>
                                          <p:attrName>r</p:attrName>
                                        </p:attrNameLst>
                                      </p:cBhvr>
                                    </p:animRot>
                                    <p:animRot by="120000">
                                      <p:cBhvr>
                                        <p:cTn id="10"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e technology and the science behind the microwave oven - VoPhysics">
            <a:extLst>
              <a:ext uri="{FF2B5EF4-FFF2-40B4-BE49-F238E27FC236}">
                <a16:creationId xmlns:a16="http://schemas.microsoft.com/office/drawing/2014/main" id="{9EDF7669-41C7-45CC-B709-7E3F4FF8B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588496" cy="2125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hows the dimensionless dielectric and dielectric loss reducing with temperature at the microwave oven frequency 2.45 GHz">
            <a:extLst>
              <a:ext uri="{FF2B5EF4-FFF2-40B4-BE49-F238E27FC236}">
                <a16:creationId xmlns:a16="http://schemas.microsoft.com/office/drawing/2014/main" id="{978FBC4A-F863-408E-B24C-406516FF7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564904"/>
            <a:ext cx="6858000" cy="4086225"/>
          </a:xfrm>
          <a:prstGeom prst="rect">
            <a:avLst/>
          </a:prstGeom>
          <a:solidFill>
            <a:schemeClr val="tx1"/>
          </a:solidFill>
        </p:spPr>
      </p:pic>
    </p:spTree>
    <p:extLst>
      <p:ext uri="{BB962C8B-B14F-4D97-AF65-F5344CB8AC3E}">
        <p14:creationId xmlns:p14="http://schemas.microsoft.com/office/powerpoint/2010/main" val="3103131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8C15ECCE-119F-4678-80D8-4AA1FDF2D499}"/>
              </a:ext>
            </a:extLst>
          </p:cNvPr>
          <p:cNvPicPr>
            <a:picLocks noGrp="1" noChangeAspect="1"/>
          </p:cNvPicPr>
          <p:nvPr>
            <p:ph sz="quarter" idx="13"/>
          </p:nvPr>
        </p:nvPicPr>
        <p:blipFill>
          <a:blip r:embed="rId2"/>
          <a:stretch>
            <a:fillRect/>
          </a:stretch>
        </p:blipFill>
        <p:spPr>
          <a:xfrm>
            <a:off x="467544" y="407297"/>
            <a:ext cx="7680325" cy="1763406"/>
          </a:xfrm>
          <a:prstGeom prst="rect">
            <a:avLst/>
          </a:prstGeom>
        </p:spPr>
      </p:pic>
      <p:pic>
        <p:nvPicPr>
          <p:cNvPr id="6" name="Obrázek 5">
            <a:extLst>
              <a:ext uri="{FF2B5EF4-FFF2-40B4-BE49-F238E27FC236}">
                <a16:creationId xmlns:a16="http://schemas.microsoft.com/office/drawing/2014/main" id="{05018088-14C1-467F-B700-895B53D1268A}"/>
              </a:ext>
            </a:extLst>
          </p:cNvPr>
          <p:cNvPicPr>
            <a:picLocks noChangeAspect="1"/>
          </p:cNvPicPr>
          <p:nvPr/>
        </p:nvPicPr>
        <p:blipFill>
          <a:blip r:embed="rId3"/>
          <a:stretch>
            <a:fillRect/>
          </a:stretch>
        </p:blipFill>
        <p:spPr>
          <a:xfrm>
            <a:off x="467544" y="2270490"/>
            <a:ext cx="7884368" cy="2496569"/>
          </a:xfrm>
          <a:prstGeom prst="rect">
            <a:avLst/>
          </a:prstGeom>
        </p:spPr>
      </p:pic>
      <p:pic>
        <p:nvPicPr>
          <p:cNvPr id="7" name="Obrázek 6">
            <a:extLst>
              <a:ext uri="{FF2B5EF4-FFF2-40B4-BE49-F238E27FC236}">
                <a16:creationId xmlns:a16="http://schemas.microsoft.com/office/drawing/2014/main" id="{60BBC1C4-C878-4428-A7A6-DE8900DE7773}"/>
              </a:ext>
            </a:extLst>
          </p:cNvPr>
          <p:cNvPicPr>
            <a:picLocks noChangeAspect="1"/>
          </p:cNvPicPr>
          <p:nvPr/>
        </p:nvPicPr>
        <p:blipFill>
          <a:blip r:embed="rId4"/>
          <a:stretch>
            <a:fillRect/>
          </a:stretch>
        </p:blipFill>
        <p:spPr>
          <a:xfrm>
            <a:off x="467544" y="4921841"/>
            <a:ext cx="8135888" cy="1528862"/>
          </a:xfrm>
          <a:prstGeom prst="rect">
            <a:avLst/>
          </a:prstGeom>
        </p:spPr>
      </p:pic>
    </p:spTree>
    <p:extLst>
      <p:ext uri="{BB962C8B-B14F-4D97-AF65-F5344CB8AC3E}">
        <p14:creationId xmlns:p14="http://schemas.microsoft.com/office/powerpoint/2010/main" val="907247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476672"/>
            <a:ext cx="2206053" cy="769441"/>
          </a:xfrm>
          <a:prstGeom prst="rect">
            <a:avLst/>
          </a:prstGeom>
          <a:noFill/>
        </p:spPr>
        <p:txBody>
          <a:bodyPr wrap="none" rtlCol="0">
            <a:spAutoFit/>
          </a:bodyPr>
          <a:lstStyle/>
          <a:p>
            <a:r>
              <a:rPr lang="cs-CZ" sz="4400" b="1" dirty="0">
                <a:solidFill>
                  <a:srgbClr val="FFFF00"/>
                </a:solidFill>
                <a:latin typeface="+mj-lt"/>
              </a:rPr>
              <a:t>OBSAH:</a:t>
            </a:r>
          </a:p>
        </p:txBody>
      </p:sp>
      <p:sp>
        <p:nvSpPr>
          <p:cNvPr id="2" name="Content Placeholder 1"/>
          <p:cNvSpPr>
            <a:spLocks noGrp="1"/>
          </p:cNvSpPr>
          <p:nvPr>
            <p:ph sz="quarter" idx="13"/>
          </p:nvPr>
        </p:nvSpPr>
        <p:spPr>
          <a:xfrm>
            <a:off x="323528" y="1246113"/>
            <a:ext cx="8640960" cy="2880320"/>
          </a:xfrm>
        </p:spPr>
        <p:txBody>
          <a:bodyPr>
            <a:normAutofit fontScale="77500" lnSpcReduction="20000"/>
          </a:bodyPr>
          <a:lstStyle/>
          <a:p>
            <a:pPr marL="742950" indent="-742950">
              <a:buFont typeface="+mj-lt"/>
              <a:buAutoNum type="arabicPeriod"/>
            </a:pPr>
            <a:r>
              <a:rPr lang="cs-CZ" sz="2800" dirty="0">
                <a:latin typeface="Andalus" panose="02020603050405020304" pitchFamily="18" charset="-78"/>
                <a:cs typeface="Andalus" panose="02020603050405020304" pitchFamily="18" charset="-78"/>
              </a:rPr>
              <a:t>Elektromagnetické pole: nejdůležitější </a:t>
            </a:r>
            <a:r>
              <a:rPr lang="cs-CZ" sz="2800" dirty="0" smtClean="0">
                <a:latin typeface="Andalus" panose="02020603050405020304" pitchFamily="18" charset="-78"/>
                <a:cs typeface="Andalus" panose="02020603050405020304" pitchFamily="18" charset="-78"/>
              </a:rPr>
              <a:t>pojmy</a:t>
            </a:r>
            <a:endParaRPr lang="cs-CZ" sz="2800" dirty="0">
              <a:latin typeface="Andalus" panose="02020603050405020304" pitchFamily="18" charset="-78"/>
              <a:cs typeface="Andalus" panose="02020603050405020304" pitchFamily="18" charset="-78"/>
            </a:endParaRPr>
          </a:p>
          <a:p>
            <a:pPr marL="742950" indent="-742950">
              <a:buFont typeface="+mj-lt"/>
              <a:buAutoNum type="arabicPeriod"/>
            </a:pPr>
            <a:r>
              <a:rPr lang="cs-CZ" sz="2800" dirty="0">
                <a:latin typeface="Andalus" panose="02020603050405020304" pitchFamily="18" charset="-78"/>
                <a:cs typeface="Andalus" panose="02020603050405020304" pitchFamily="18" charset="-78"/>
              </a:rPr>
              <a:t>Interakce s </a:t>
            </a:r>
            <a:r>
              <a:rPr lang="cs-CZ" sz="2800" dirty="0" smtClean="0">
                <a:latin typeface="Andalus" panose="02020603050405020304" pitchFamily="18" charset="-78"/>
                <a:cs typeface="Andalus" panose="02020603050405020304" pitchFamily="18" charset="-78"/>
              </a:rPr>
              <a:t>látkou</a:t>
            </a:r>
          </a:p>
          <a:p>
            <a:pPr marL="742950" indent="-742950">
              <a:buFont typeface="+mj-lt"/>
              <a:buAutoNum type="arabicPeriod"/>
            </a:pPr>
            <a:r>
              <a:rPr lang="cs-CZ" sz="2800" dirty="0" smtClean="0">
                <a:latin typeface="Andalus" panose="02020603050405020304" pitchFamily="18" charset="-78"/>
                <a:cs typeface="Andalus" panose="02020603050405020304" pitchFamily="18" charset="-78"/>
              </a:rPr>
              <a:t>Historie mikrovln</a:t>
            </a:r>
          </a:p>
          <a:p>
            <a:pPr marL="742950" indent="-742950">
              <a:buFont typeface="+mj-lt"/>
              <a:buAutoNum type="arabicPeriod"/>
            </a:pPr>
            <a:r>
              <a:rPr lang="cs-CZ" sz="2800" dirty="0" smtClean="0">
                <a:latin typeface="Andalus" panose="02020603050405020304" pitchFamily="18" charset="-78"/>
                <a:cs typeface="Andalus" panose="02020603050405020304" pitchFamily="18" charset="-78"/>
              </a:rPr>
              <a:t>Mikrovlnka</a:t>
            </a:r>
            <a:r>
              <a:rPr lang="cs-CZ" sz="2800" dirty="0">
                <a:latin typeface="Andalus" panose="02020603050405020304" pitchFamily="18" charset="-78"/>
                <a:cs typeface="Andalus" panose="02020603050405020304" pitchFamily="18" charset="-78"/>
              </a:rPr>
              <a:t>, nebo sporák? Proč se potravina v obyčejné mikrovlnce ohřeje, ale </a:t>
            </a:r>
            <a:r>
              <a:rPr lang="cs-CZ" sz="2800" dirty="0" smtClean="0">
                <a:latin typeface="Andalus" panose="02020603050405020304" pitchFamily="18" charset="-78"/>
                <a:cs typeface="Andalus" panose="02020603050405020304" pitchFamily="18" charset="-78"/>
              </a:rPr>
              <a:t>neupeče </a:t>
            </a:r>
            <a:endParaRPr lang="cs-CZ" sz="2800" dirty="0">
              <a:latin typeface="Andalus" panose="02020603050405020304" pitchFamily="18" charset="-78"/>
              <a:cs typeface="Andalus" panose="02020603050405020304" pitchFamily="18" charset="-78"/>
            </a:endParaRPr>
          </a:p>
          <a:p>
            <a:pPr marL="742950" indent="-742950">
              <a:buFont typeface="+mj-lt"/>
              <a:buAutoNum type="arabicPeriod"/>
            </a:pPr>
            <a:r>
              <a:rPr lang="cs-CZ" sz="2800" dirty="0">
                <a:latin typeface="Andalus" panose="02020603050405020304" pitchFamily="18" charset="-78"/>
                <a:cs typeface="Andalus" panose="02020603050405020304" pitchFamily="18" charset="-78"/>
              </a:rPr>
              <a:t>Využití mikrovln v dnešní </a:t>
            </a:r>
            <a:r>
              <a:rPr lang="cs-CZ" sz="2800" dirty="0" smtClean="0">
                <a:latin typeface="Andalus" panose="02020603050405020304" pitchFamily="18" charset="-78"/>
                <a:cs typeface="Andalus" panose="02020603050405020304" pitchFamily="18" charset="-78"/>
              </a:rPr>
              <a:t>době</a:t>
            </a:r>
            <a:endParaRPr lang="cs-CZ" sz="2800" dirty="0">
              <a:latin typeface="Andalus" panose="02020603050405020304" pitchFamily="18" charset="-78"/>
              <a:cs typeface="Andalus" panose="02020603050405020304" pitchFamily="18" charset="-78"/>
            </a:endParaRPr>
          </a:p>
          <a:p>
            <a:pPr marL="742950" indent="-742950">
              <a:buFont typeface="+mj-lt"/>
              <a:buAutoNum type="arabicPeriod"/>
            </a:pPr>
            <a:r>
              <a:rPr lang="cs-CZ" sz="2800" dirty="0">
                <a:latin typeface="Andalus" panose="02020603050405020304" pitchFamily="18" charset="-78"/>
                <a:cs typeface="Andalus" panose="02020603050405020304" pitchFamily="18" charset="-78"/>
              </a:rPr>
              <a:t>Bezdrátová </a:t>
            </a:r>
            <a:r>
              <a:rPr lang="cs-CZ" sz="2800" dirty="0" smtClean="0">
                <a:latin typeface="Andalus" panose="02020603050405020304" pitchFamily="18" charset="-78"/>
                <a:cs typeface="Andalus" panose="02020603050405020304" pitchFamily="18" charset="-78"/>
              </a:rPr>
              <a:t>komunikace; 5G</a:t>
            </a:r>
            <a:endParaRPr lang="cs-CZ" sz="2800" dirty="0">
              <a:latin typeface="Andalus" panose="02020603050405020304" pitchFamily="18" charset="-78"/>
              <a:cs typeface="Andalus" panose="02020603050405020304" pitchFamily="18" charset="-78"/>
            </a:endParaRPr>
          </a:p>
          <a:p>
            <a:pPr marL="742950" indent="-742950">
              <a:buFont typeface="+mj-lt"/>
              <a:buAutoNum type="arabicPeriod"/>
            </a:pPr>
            <a:endParaRPr lang="cs-CZ"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293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icrowave Technology - Demystifying that Magical Box, Beloved by all Hungry  College Students | Education &amp; Experiments |Science Meets Food">
            <a:extLst>
              <a:ext uri="{FF2B5EF4-FFF2-40B4-BE49-F238E27FC236}">
                <a16:creationId xmlns:a16="http://schemas.microsoft.com/office/drawing/2014/main" id="{3D2A1C94-D804-40D4-889C-63201224FA6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00708"/>
            <a:ext cx="7936882"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Šipka: obousměrná vodorovná 6">
            <a:extLst>
              <a:ext uri="{FF2B5EF4-FFF2-40B4-BE49-F238E27FC236}">
                <a16:creationId xmlns:a16="http://schemas.microsoft.com/office/drawing/2014/main" id="{35CDD4D0-AD77-478D-B902-EDD952CF0937}"/>
              </a:ext>
            </a:extLst>
          </p:cNvPr>
          <p:cNvSpPr/>
          <p:nvPr/>
        </p:nvSpPr>
        <p:spPr>
          <a:xfrm>
            <a:off x="3923928" y="2924944"/>
            <a:ext cx="1728192" cy="396044"/>
          </a:xfrm>
          <a:prstGeom prst="leftRightArrow">
            <a:avLst>
              <a:gd name="adj1" fmla="val 50000"/>
              <a:gd name="adj2" fmla="val 100097"/>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TextovéPole 8">
            <a:extLst>
              <a:ext uri="{FF2B5EF4-FFF2-40B4-BE49-F238E27FC236}">
                <a16:creationId xmlns:a16="http://schemas.microsoft.com/office/drawing/2014/main" id="{DD38D1DA-95ED-4B65-84DE-B461B820B903}"/>
              </a:ext>
            </a:extLst>
          </p:cNvPr>
          <p:cNvSpPr txBox="1"/>
          <p:nvPr/>
        </p:nvSpPr>
        <p:spPr>
          <a:xfrm>
            <a:off x="3707904" y="3428350"/>
            <a:ext cx="2880320" cy="584775"/>
          </a:xfrm>
          <a:prstGeom prst="rect">
            <a:avLst/>
          </a:prstGeom>
          <a:noFill/>
        </p:spPr>
        <p:txBody>
          <a:bodyPr wrap="square" rtlCol="0">
            <a:spAutoFit/>
          </a:bodyPr>
          <a:lstStyle/>
          <a:p>
            <a:r>
              <a:rPr lang="cs-CZ" sz="3200" dirty="0">
                <a:solidFill>
                  <a:srgbClr val="C00000"/>
                </a:solidFill>
                <a:sym typeface="Symbol" panose="05050102010706020507" pitchFamily="18" charset="2"/>
              </a:rPr>
              <a:t> = 12.24 cm</a:t>
            </a:r>
            <a:endParaRPr lang="cs-CZ" sz="3200" dirty="0">
              <a:solidFill>
                <a:srgbClr val="C00000"/>
              </a:solidFill>
            </a:endParaRPr>
          </a:p>
        </p:txBody>
      </p:sp>
      <p:sp>
        <p:nvSpPr>
          <p:cNvPr id="10" name="Obdélník 9">
            <a:extLst>
              <a:ext uri="{FF2B5EF4-FFF2-40B4-BE49-F238E27FC236}">
                <a16:creationId xmlns:a16="http://schemas.microsoft.com/office/drawing/2014/main" id="{7DD816D9-D39A-41BC-A74F-0E0A9A3BEB82}"/>
              </a:ext>
            </a:extLst>
          </p:cNvPr>
          <p:cNvSpPr/>
          <p:nvPr/>
        </p:nvSpPr>
        <p:spPr>
          <a:xfrm>
            <a:off x="3203848" y="5537300"/>
            <a:ext cx="3528392" cy="707886"/>
          </a:xfrm>
          <a:prstGeom prst="rect">
            <a:avLst/>
          </a:prstGeom>
        </p:spPr>
        <p:txBody>
          <a:bodyPr wrap="square">
            <a:spAutoFit/>
          </a:bodyPr>
          <a:lstStyle/>
          <a:p>
            <a:r>
              <a:rPr lang="cs-CZ" sz="4000" dirty="0">
                <a:solidFill>
                  <a:srgbClr val="FFFF00"/>
                </a:solidFill>
                <a:latin typeface="Tahoma" panose="020B0604030504040204" pitchFamily="34" charset="0"/>
                <a:ea typeface="Times New Roman" panose="02020603050405020304" pitchFamily="18" charset="0"/>
              </a:rPr>
              <a:t>f = 2.45 GHz:</a:t>
            </a:r>
            <a:endParaRPr lang="cs-CZ" sz="4000" dirty="0">
              <a:solidFill>
                <a:srgbClr val="FFFF00"/>
              </a:solidFill>
            </a:endParaRPr>
          </a:p>
        </p:txBody>
      </p:sp>
    </p:spTree>
    <p:extLst>
      <p:ext uri="{BB962C8B-B14F-4D97-AF65-F5344CB8AC3E}">
        <p14:creationId xmlns:p14="http://schemas.microsoft.com/office/powerpoint/2010/main" val="3083357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easuring the Speed of Light | Experiments | Naked Scientists">
            <a:extLst>
              <a:ext uri="{FF2B5EF4-FFF2-40B4-BE49-F238E27FC236}">
                <a16:creationId xmlns:a16="http://schemas.microsoft.com/office/drawing/2014/main" id="{2802BEA7-D060-47A5-92CE-8C7E358542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00" y="692696"/>
            <a:ext cx="8172400" cy="485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11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393BB4B-CEF1-4215-9A9B-71267D06D421}"/>
              </a:ext>
            </a:extLst>
          </p:cNvPr>
          <p:cNvSpPr>
            <a:spLocks noGrp="1"/>
          </p:cNvSpPr>
          <p:nvPr>
            <p:ph type="title"/>
          </p:nvPr>
        </p:nvSpPr>
        <p:spPr/>
        <p:txBody>
          <a:bodyPr>
            <a:normAutofit fontScale="90000"/>
          </a:bodyPr>
          <a:lstStyle/>
          <a:p>
            <a:r>
              <a:rPr lang="cs-CZ" dirty="0" err="1"/>
              <a:t>You</a:t>
            </a:r>
            <a:r>
              <a:rPr lang="cs-CZ" dirty="0"/>
              <a:t> tube</a:t>
            </a:r>
            <a:br>
              <a:rPr lang="cs-CZ" dirty="0"/>
            </a:br>
            <a:endParaRPr lang="cs-CZ" dirty="0"/>
          </a:p>
        </p:txBody>
      </p:sp>
      <p:pic>
        <p:nvPicPr>
          <p:cNvPr id="6" name="Online médium 5" title="How a Microwave Oven Works">
            <a:hlinkClick r:id="" action="ppaction://media"/>
            <a:extLst>
              <a:ext uri="{FF2B5EF4-FFF2-40B4-BE49-F238E27FC236}">
                <a16:creationId xmlns:a16="http://schemas.microsoft.com/office/drawing/2014/main" id="{7C74D392-709F-4C6A-93F8-F02CA5092310}"/>
              </a:ext>
            </a:extLst>
          </p:cNvPr>
          <p:cNvPicPr>
            <a:picLocks noGrp="1" noRot="1" noChangeAspect="1"/>
          </p:cNvPicPr>
          <p:nvPr>
            <p:ph sz="quarter" idx="13"/>
            <a:videoFile r:link="rId1"/>
          </p:nvPr>
        </p:nvPicPr>
        <p:blipFill>
          <a:blip r:embed="rId3"/>
          <a:stretch>
            <a:fillRect/>
          </a:stretch>
        </p:blipFill>
        <p:spPr>
          <a:xfrm>
            <a:off x="88099" y="1065324"/>
            <a:ext cx="8404179" cy="5460020"/>
          </a:xfrm>
          <a:prstGeom prst="rect">
            <a:avLst/>
          </a:prstGeom>
        </p:spPr>
      </p:pic>
      <p:sp>
        <p:nvSpPr>
          <p:cNvPr id="7" name="TextovéPole 6">
            <a:extLst>
              <a:ext uri="{FF2B5EF4-FFF2-40B4-BE49-F238E27FC236}">
                <a16:creationId xmlns:a16="http://schemas.microsoft.com/office/drawing/2014/main" id="{A9D12566-ABAF-49F5-8770-7663D42F075D}"/>
              </a:ext>
            </a:extLst>
          </p:cNvPr>
          <p:cNvSpPr txBox="1"/>
          <p:nvPr/>
        </p:nvSpPr>
        <p:spPr>
          <a:xfrm>
            <a:off x="2267744" y="620688"/>
            <a:ext cx="4044890" cy="646331"/>
          </a:xfrm>
          <a:prstGeom prst="rect">
            <a:avLst/>
          </a:prstGeom>
          <a:noFill/>
        </p:spPr>
        <p:txBody>
          <a:bodyPr wrap="none" rtlCol="0">
            <a:spAutoFit/>
          </a:bodyPr>
          <a:lstStyle/>
          <a:p>
            <a:r>
              <a:rPr lang="en-US" dirty="0">
                <a:hlinkClick r:id="rId4"/>
              </a:rPr>
              <a:t>How a Microwave Oven Works - YouTube</a:t>
            </a:r>
          </a:p>
          <a:p>
            <a:endParaRPr lang="cs-CZ" dirty="0"/>
          </a:p>
        </p:txBody>
      </p:sp>
    </p:spTree>
    <p:extLst>
      <p:ext uri="{BB962C8B-B14F-4D97-AF65-F5344CB8AC3E}">
        <p14:creationId xmlns:p14="http://schemas.microsoft.com/office/powerpoint/2010/main" val="570072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F4510D2-982A-4F95-A455-C9D1D89C457D}"/>
              </a:ext>
            </a:extLst>
          </p:cNvPr>
          <p:cNvSpPr>
            <a:spLocks noGrp="1"/>
          </p:cNvSpPr>
          <p:nvPr>
            <p:ph type="title"/>
          </p:nvPr>
        </p:nvSpPr>
        <p:spPr>
          <a:xfrm>
            <a:off x="323528" y="161264"/>
            <a:ext cx="7848872" cy="1066800"/>
          </a:xfrm>
        </p:spPr>
        <p:txBody>
          <a:bodyPr>
            <a:noAutofit/>
          </a:bodyPr>
          <a:lstStyle/>
          <a:p>
            <a:r>
              <a:rPr lang="cs-CZ" dirty="0">
                <a:solidFill>
                  <a:srgbClr val="FF3300"/>
                </a:solidFill>
              </a:rPr>
              <a:t>Ohřev pomoci infračerveného záření </a:t>
            </a:r>
          </a:p>
        </p:txBody>
      </p:sp>
      <p:pic>
        <p:nvPicPr>
          <p:cNvPr id="10242" name="Picture 2" descr="Vector illustration of heat transfer, convection, conduction, and radiation. Suitable for physics poster">
            <a:extLst>
              <a:ext uri="{FF2B5EF4-FFF2-40B4-BE49-F238E27FC236}">
                <a16:creationId xmlns:a16="http://schemas.microsoft.com/office/drawing/2014/main" id="{1ABA0397-4AA5-4A9C-AA90-7E749164C264}"/>
              </a:ext>
            </a:extLst>
          </p:cNvPr>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24745"/>
            <a:ext cx="3672450" cy="2376076"/>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BB8A5A7-75EB-4688-9ECF-C2DCB413C9AB}"/>
              </a:ext>
            </a:extLst>
          </p:cNvPr>
          <p:cNvGrpSpPr/>
          <p:nvPr/>
        </p:nvGrpSpPr>
        <p:grpSpPr>
          <a:xfrm>
            <a:off x="2555776" y="2708920"/>
            <a:ext cx="6336704" cy="4464496"/>
            <a:chOff x="4322024" y="25465"/>
            <a:chExt cx="4833770" cy="3376046"/>
          </a:xfrm>
        </p:grpSpPr>
        <p:sp>
          <p:nvSpPr>
            <p:cNvPr id="5" name="TextBox 4">
              <a:extLst>
                <a:ext uri="{FF2B5EF4-FFF2-40B4-BE49-F238E27FC236}">
                  <a16:creationId xmlns:a16="http://schemas.microsoft.com/office/drawing/2014/main" id="{C6FB240A-BBF6-48CB-A5EF-2FF8BE866C83}"/>
                </a:ext>
              </a:extLst>
            </p:cNvPr>
            <p:cNvSpPr txBox="1"/>
            <p:nvPr/>
          </p:nvSpPr>
          <p:spPr>
            <a:xfrm>
              <a:off x="6029302" y="25465"/>
              <a:ext cx="1706301" cy="523220"/>
            </a:xfrm>
            <a:prstGeom prst="rect">
              <a:avLst/>
            </a:prstGeom>
            <a:noFill/>
          </p:spPr>
          <p:txBody>
            <a:bodyPr wrap="none" rtlCol="0">
              <a:spAutoFit/>
            </a:bodyPr>
            <a:lstStyle/>
            <a:p>
              <a:r>
                <a:rPr lang="cs-CZ" sz="2800" dirty="0"/>
                <a:t>Voda H</a:t>
              </a:r>
              <a:r>
                <a:rPr lang="cs-CZ" sz="2800" baseline="-25000" dirty="0"/>
                <a:t>2</a:t>
              </a:r>
              <a:r>
                <a:rPr lang="cs-CZ" sz="2800" dirty="0"/>
                <a:t>O</a:t>
              </a:r>
            </a:p>
          </p:txBody>
        </p:sp>
        <p:grpSp>
          <p:nvGrpSpPr>
            <p:cNvPr id="6" name="Group 5">
              <a:extLst>
                <a:ext uri="{FF2B5EF4-FFF2-40B4-BE49-F238E27FC236}">
                  <a16:creationId xmlns:a16="http://schemas.microsoft.com/office/drawing/2014/main" id="{254A135B-4783-40B5-A0E4-ECDD1C4F1329}"/>
                </a:ext>
              </a:extLst>
            </p:cNvPr>
            <p:cNvGrpSpPr/>
            <p:nvPr/>
          </p:nvGrpSpPr>
          <p:grpSpPr>
            <a:xfrm>
              <a:off x="4322024" y="543005"/>
              <a:ext cx="4833770" cy="2858506"/>
              <a:chOff x="4303042" y="720181"/>
              <a:chExt cx="4833770" cy="2858506"/>
            </a:xfrm>
          </p:grpSpPr>
          <p:sp>
            <p:nvSpPr>
              <p:cNvPr id="7" name="TextBox 6">
                <a:extLst>
                  <a:ext uri="{FF2B5EF4-FFF2-40B4-BE49-F238E27FC236}">
                    <a16:creationId xmlns:a16="http://schemas.microsoft.com/office/drawing/2014/main" id="{A7C9C3DE-CC01-439D-889B-1E8ABA9249F5}"/>
                  </a:ext>
                </a:extLst>
              </p:cNvPr>
              <p:cNvSpPr txBox="1"/>
              <p:nvPr/>
            </p:nvSpPr>
            <p:spPr>
              <a:xfrm>
                <a:off x="4303042" y="2932356"/>
                <a:ext cx="4805462" cy="646331"/>
              </a:xfrm>
              <a:prstGeom prst="rect">
                <a:avLst/>
              </a:prstGeom>
              <a:noFill/>
            </p:spPr>
            <p:txBody>
              <a:bodyPr wrap="square" rtlCol="0">
                <a:spAutoFit/>
              </a:bodyPr>
              <a:lstStyle/>
              <a:p>
                <a:r>
                  <a:rPr lang="cs-CZ" dirty="0"/>
                  <a:t>http://www1.lsbu.ac.uk/water/water_vibrational_spectrum.html</a:t>
                </a:r>
              </a:p>
            </p:txBody>
          </p:sp>
          <p:sp>
            <p:nvSpPr>
              <p:cNvPr id="8" name="Rectangle 7">
                <a:extLst>
                  <a:ext uri="{FF2B5EF4-FFF2-40B4-BE49-F238E27FC236}">
                    <a16:creationId xmlns:a16="http://schemas.microsoft.com/office/drawing/2014/main" id="{2B5284A2-C2CF-4759-97EB-B421823D8695}"/>
                  </a:ext>
                </a:extLst>
              </p:cNvPr>
              <p:cNvSpPr/>
              <p:nvPr/>
            </p:nvSpPr>
            <p:spPr>
              <a:xfrm>
                <a:off x="4358029" y="720181"/>
                <a:ext cx="4778783" cy="22121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8">
                <a:extLst>
                  <a:ext uri="{FF2B5EF4-FFF2-40B4-BE49-F238E27FC236}">
                    <a16:creationId xmlns:a16="http://schemas.microsoft.com/office/drawing/2014/main" id="{CD44BDC0-D9B3-4761-8AB7-121E99060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403" y="908720"/>
                <a:ext cx="4572000" cy="1905000"/>
              </a:xfrm>
              <a:prstGeom prst="rect">
                <a:avLst/>
              </a:prstGeom>
            </p:spPr>
          </p:pic>
        </p:grpSp>
      </p:grpSp>
    </p:spTree>
    <p:extLst>
      <p:ext uri="{BB962C8B-B14F-4D97-AF65-F5344CB8AC3E}">
        <p14:creationId xmlns:p14="http://schemas.microsoft.com/office/powerpoint/2010/main" val="291845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Simulation of a water molecule exposed to an oscillating electric field">
            <a:hlinkClick r:id="" action="ppaction://media"/>
            <a:extLst>
              <a:ext uri="{FF2B5EF4-FFF2-40B4-BE49-F238E27FC236}">
                <a16:creationId xmlns:a16="http://schemas.microsoft.com/office/drawing/2014/main" id="{D97199E8-948F-4667-A3D5-F4FF0736696D}"/>
              </a:ext>
            </a:extLst>
          </p:cNvPr>
          <p:cNvPicPr>
            <a:picLocks noGrp="1" noRot="1" noChangeAspect="1"/>
          </p:cNvPicPr>
          <p:nvPr>
            <p:ph sz="quarter" idx="13"/>
            <a:videoFile r:link="rId1"/>
          </p:nvPr>
        </p:nvPicPr>
        <p:blipFill>
          <a:blip r:embed="rId3"/>
          <a:stretch>
            <a:fillRect/>
          </a:stretch>
        </p:blipFill>
        <p:spPr>
          <a:xfrm>
            <a:off x="755576" y="1318837"/>
            <a:ext cx="7205398" cy="4053036"/>
          </a:xfrm>
          <a:prstGeom prst="rect">
            <a:avLst/>
          </a:prstGeom>
        </p:spPr>
      </p:pic>
      <p:sp>
        <p:nvSpPr>
          <p:cNvPr id="3" name="Nadpis 2">
            <a:extLst>
              <a:ext uri="{FF2B5EF4-FFF2-40B4-BE49-F238E27FC236}">
                <a16:creationId xmlns:a16="http://schemas.microsoft.com/office/drawing/2014/main" id="{6A6B6EA6-3E03-4007-9D2A-9ADBBDEED886}"/>
              </a:ext>
            </a:extLst>
          </p:cNvPr>
          <p:cNvSpPr>
            <a:spLocks noGrp="1"/>
          </p:cNvSpPr>
          <p:nvPr>
            <p:ph type="title"/>
          </p:nvPr>
        </p:nvSpPr>
        <p:spPr/>
        <p:txBody>
          <a:bodyPr>
            <a:normAutofit fontScale="90000"/>
          </a:bodyPr>
          <a:lstStyle/>
          <a:p>
            <a:r>
              <a:rPr lang="cs-CZ" dirty="0"/>
              <a:t/>
            </a:r>
            <a:br>
              <a:rPr lang="cs-CZ" dirty="0"/>
            </a:br>
            <a:r>
              <a:rPr lang="cs-CZ" dirty="0"/>
              <a:t>Astronomy </a:t>
            </a:r>
            <a:r>
              <a:rPr lang="cs-CZ" dirty="0" err="1"/>
              <a:t>Simulations</a:t>
            </a:r>
            <a:r>
              <a:rPr lang="cs-CZ" dirty="0"/>
              <a:t/>
            </a:r>
            <a:br>
              <a:rPr lang="cs-CZ" dirty="0"/>
            </a:br>
            <a:endParaRPr lang="cs-CZ" dirty="0"/>
          </a:p>
        </p:txBody>
      </p:sp>
    </p:spTree>
    <p:extLst>
      <p:ext uri="{BB962C8B-B14F-4D97-AF65-F5344CB8AC3E}">
        <p14:creationId xmlns:p14="http://schemas.microsoft.com/office/powerpoint/2010/main" val="4194469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0A85BD4-9DE6-4CDB-A259-CCFD3C9EE5CC}"/>
              </a:ext>
            </a:extLst>
          </p:cNvPr>
          <p:cNvSpPr txBox="1"/>
          <p:nvPr/>
        </p:nvSpPr>
        <p:spPr>
          <a:xfrm>
            <a:off x="524864" y="814676"/>
            <a:ext cx="2651303" cy="646331"/>
          </a:xfrm>
          <a:prstGeom prst="rect">
            <a:avLst/>
          </a:prstGeom>
          <a:noFill/>
        </p:spPr>
        <p:txBody>
          <a:bodyPr wrap="none" rtlCol="0">
            <a:spAutoFit/>
          </a:bodyPr>
          <a:lstStyle/>
          <a:p>
            <a:r>
              <a:rPr lang="en-US" sz="3600" dirty="0" err="1">
                <a:solidFill>
                  <a:srgbClr val="00B0F0"/>
                </a:solidFill>
              </a:rPr>
              <a:t>Voda</a:t>
            </a:r>
            <a:r>
              <a:rPr lang="en-US" sz="3600" dirty="0">
                <a:solidFill>
                  <a:srgbClr val="00B0F0"/>
                </a:solidFill>
              </a:rPr>
              <a:t>-pol</a:t>
            </a:r>
            <a:r>
              <a:rPr lang="cs-CZ" sz="3600" dirty="0" err="1">
                <a:solidFill>
                  <a:srgbClr val="00B0F0"/>
                </a:solidFill>
              </a:rPr>
              <a:t>ární</a:t>
            </a:r>
            <a:endParaRPr lang="cs-CZ" sz="3600" dirty="0">
              <a:solidFill>
                <a:srgbClr val="00B0F0"/>
              </a:solidFill>
            </a:endParaRPr>
          </a:p>
        </p:txBody>
      </p:sp>
      <p:sp>
        <p:nvSpPr>
          <p:cNvPr id="5" name="TextovéPole 4">
            <a:extLst>
              <a:ext uri="{FF2B5EF4-FFF2-40B4-BE49-F238E27FC236}">
                <a16:creationId xmlns:a16="http://schemas.microsoft.com/office/drawing/2014/main" id="{A0CBF327-38E2-4CAC-8BEF-2900C8D34EFB}"/>
              </a:ext>
            </a:extLst>
          </p:cNvPr>
          <p:cNvSpPr txBox="1"/>
          <p:nvPr/>
        </p:nvSpPr>
        <p:spPr>
          <a:xfrm>
            <a:off x="472298" y="1517872"/>
            <a:ext cx="8060141" cy="1661993"/>
          </a:xfrm>
          <a:prstGeom prst="rect">
            <a:avLst/>
          </a:prstGeom>
          <a:noFill/>
        </p:spPr>
        <p:txBody>
          <a:bodyPr wrap="square" rtlCol="0">
            <a:spAutoFit/>
          </a:bodyPr>
          <a:lstStyle/>
          <a:p>
            <a:r>
              <a:rPr lang="cs-CZ" sz="2800" dirty="0">
                <a:solidFill>
                  <a:srgbClr val="FFFF00"/>
                </a:solidFill>
              </a:rPr>
              <a:t>TUKY (</a:t>
            </a:r>
            <a:r>
              <a:rPr lang="cs-CZ" sz="2800" dirty="0" err="1">
                <a:solidFill>
                  <a:srgbClr val="FFFF00"/>
                </a:solidFill>
              </a:rPr>
              <a:t>neutralní</a:t>
            </a:r>
            <a:r>
              <a:rPr lang="cs-CZ" sz="2800" dirty="0">
                <a:solidFill>
                  <a:srgbClr val="FFFF00"/>
                </a:solidFill>
              </a:rPr>
              <a:t> lipidy) </a:t>
            </a:r>
            <a:r>
              <a:rPr lang="cs-CZ" sz="2800" dirty="0" smtClean="0">
                <a:solidFill>
                  <a:srgbClr val="FFFF00"/>
                </a:solidFill>
              </a:rPr>
              <a:t>– </a:t>
            </a:r>
            <a:r>
              <a:rPr lang="cs-CZ" sz="2800" dirty="0" err="1" smtClean="0">
                <a:solidFill>
                  <a:srgbClr val="FFFF00"/>
                </a:solidFill>
              </a:rPr>
              <a:t>mal</a:t>
            </a:r>
            <a:r>
              <a:rPr lang="en-US" sz="2800" dirty="0">
                <a:solidFill>
                  <a:srgbClr val="FFFF00"/>
                </a:solidFill>
              </a:rPr>
              <a:t>op</a:t>
            </a:r>
            <a:r>
              <a:rPr lang="cs-CZ" sz="2800" dirty="0" err="1">
                <a:solidFill>
                  <a:srgbClr val="FFFF00"/>
                </a:solidFill>
              </a:rPr>
              <a:t>olární</a:t>
            </a:r>
            <a:r>
              <a:rPr lang="cs-CZ" sz="2800" dirty="0">
                <a:solidFill>
                  <a:srgbClr val="FFFF00"/>
                </a:solidFill>
              </a:rPr>
              <a:t>, skoro nepolární </a:t>
            </a:r>
          </a:p>
          <a:p>
            <a:r>
              <a:rPr lang="cs-CZ" sz="2800" dirty="0">
                <a:solidFill>
                  <a:srgbClr val="FFFF00"/>
                </a:solidFill>
              </a:rPr>
              <a:t>(a proto se nerozpouštějí ve </a:t>
            </a:r>
            <a:r>
              <a:rPr lang="cs-CZ" sz="2800" dirty="0" smtClean="0">
                <a:solidFill>
                  <a:srgbClr val="FFFF00"/>
                </a:solidFill>
              </a:rPr>
              <a:t>vodě, ale </a:t>
            </a:r>
            <a:r>
              <a:rPr lang="cs-CZ" sz="2800" dirty="0">
                <a:solidFill>
                  <a:srgbClr val="FFFF00"/>
                </a:solidFill>
              </a:rPr>
              <a:t>v nepolárních rozpouštědlech</a:t>
            </a:r>
            <a:r>
              <a:rPr lang="cs-CZ" sz="2800" dirty="0" smtClean="0">
                <a:solidFill>
                  <a:srgbClr val="FFFF00"/>
                </a:solidFill>
              </a:rPr>
              <a:t>)</a:t>
            </a:r>
            <a:endParaRPr lang="cs-CZ" sz="2800" dirty="0">
              <a:solidFill>
                <a:srgbClr val="FFFF00"/>
              </a:solidFill>
            </a:endParaRPr>
          </a:p>
          <a:p>
            <a:endParaRPr lang="cs-CZ" dirty="0"/>
          </a:p>
        </p:txBody>
      </p:sp>
      <p:sp>
        <p:nvSpPr>
          <p:cNvPr id="6" name="TextovéPole 5">
            <a:extLst>
              <a:ext uri="{FF2B5EF4-FFF2-40B4-BE49-F238E27FC236}">
                <a16:creationId xmlns:a16="http://schemas.microsoft.com/office/drawing/2014/main" id="{BB4BD698-1F85-460F-96E9-3F91B459647F}"/>
              </a:ext>
            </a:extLst>
          </p:cNvPr>
          <p:cNvSpPr txBox="1"/>
          <p:nvPr/>
        </p:nvSpPr>
        <p:spPr>
          <a:xfrm>
            <a:off x="386122" y="268044"/>
            <a:ext cx="6814301" cy="584775"/>
          </a:xfrm>
          <a:prstGeom prst="rect">
            <a:avLst/>
          </a:prstGeom>
          <a:noFill/>
        </p:spPr>
        <p:txBody>
          <a:bodyPr wrap="none" rtlCol="0">
            <a:spAutoFit/>
          </a:bodyPr>
          <a:lstStyle/>
          <a:p>
            <a:r>
              <a:rPr lang="cs-CZ" sz="3200" b="1" dirty="0"/>
              <a:t>Ohřev v MV - pouze polární molekuly</a:t>
            </a:r>
          </a:p>
        </p:txBody>
      </p:sp>
      <p:sp>
        <p:nvSpPr>
          <p:cNvPr id="10" name="TextovéPole 9">
            <a:extLst>
              <a:ext uri="{FF2B5EF4-FFF2-40B4-BE49-F238E27FC236}">
                <a16:creationId xmlns:a16="http://schemas.microsoft.com/office/drawing/2014/main" id="{8CB334CD-290E-4785-9D28-758E64B8F946}"/>
              </a:ext>
            </a:extLst>
          </p:cNvPr>
          <p:cNvSpPr txBox="1"/>
          <p:nvPr/>
        </p:nvSpPr>
        <p:spPr>
          <a:xfrm>
            <a:off x="6999165" y="1903172"/>
            <a:ext cx="1751291" cy="1200329"/>
          </a:xfrm>
          <a:prstGeom prst="rect">
            <a:avLst/>
          </a:prstGeom>
          <a:noFill/>
        </p:spPr>
        <p:txBody>
          <a:bodyPr wrap="square" rtlCol="0">
            <a:spAutoFit/>
          </a:bodyPr>
          <a:lstStyle/>
          <a:p>
            <a:pPr lvl="1"/>
            <a:r>
              <a:rPr lang="en-US" sz="7200" dirty="0">
                <a:solidFill>
                  <a:srgbClr val="FF0000"/>
                </a:solidFill>
              </a:rPr>
              <a:t>--+</a:t>
            </a:r>
            <a:endParaRPr lang="cs-CZ" sz="7200" dirty="0">
              <a:solidFill>
                <a:srgbClr val="FF0000"/>
              </a:solidFill>
            </a:endParaRPr>
          </a:p>
        </p:txBody>
      </p:sp>
      <p:pic>
        <p:nvPicPr>
          <p:cNvPr id="4102" name="Picture 6" descr="Zničím bílkoviny v proteinu, když s ním peču a vařím? | Aktin">
            <a:extLst>
              <a:ext uri="{FF2B5EF4-FFF2-40B4-BE49-F238E27FC236}">
                <a16:creationId xmlns:a16="http://schemas.microsoft.com/office/drawing/2014/main" id="{344F9736-0089-46F0-8454-162A670A6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74" y="4412198"/>
            <a:ext cx="5800725" cy="21050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ovéPole 13">
            <a:extLst>
              <a:ext uri="{FF2B5EF4-FFF2-40B4-BE49-F238E27FC236}">
                <a16:creationId xmlns:a16="http://schemas.microsoft.com/office/drawing/2014/main" id="{9A70833F-B2C7-4E02-877C-DCD73A33FAE9}"/>
              </a:ext>
            </a:extLst>
          </p:cNvPr>
          <p:cNvSpPr txBox="1"/>
          <p:nvPr/>
        </p:nvSpPr>
        <p:spPr>
          <a:xfrm>
            <a:off x="393543" y="2882974"/>
            <a:ext cx="6785704" cy="1384995"/>
          </a:xfrm>
          <a:prstGeom prst="rect">
            <a:avLst/>
          </a:prstGeom>
          <a:noFill/>
        </p:spPr>
        <p:txBody>
          <a:bodyPr wrap="none" rtlCol="0">
            <a:spAutoFit/>
          </a:bodyPr>
          <a:lstStyle/>
          <a:p>
            <a:r>
              <a:rPr lang="en-US" sz="2800" dirty="0" err="1">
                <a:solidFill>
                  <a:srgbClr val="FF9966"/>
                </a:solidFill>
              </a:rPr>
              <a:t>Proteiny</a:t>
            </a:r>
            <a:r>
              <a:rPr lang="cs-CZ" sz="2800" dirty="0">
                <a:solidFill>
                  <a:srgbClr val="FF9966"/>
                </a:solidFill>
              </a:rPr>
              <a:t> (biopolymery: aminokyseliny ,</a:t>
            </a:r>
          </a:p>
          <a:p>
            <a:r>
              <a:rPr lang="cs-CZ" sz="2800" dirty="0">
                <a:solidFill>
                  <a:srgbClr val="FF9966"/>
                </a:solidFill>
              </a:rPr>
              <a:t> </a:t>
            </a:r>
            <a:r>
              <a:rPr lang="cs-CZ" sz="2800" dirty="0" err="1">
                <a:solidFill>
                  <a:srgbClr val="FF9966"/>
                </a:solidFill>
              </a:rPr>
              <a:t>vazané</a:t>
            </a:r>
            <a:r>
              <a:rPr lang="cs-CZ" sz="2800" dirty="0">
                <a:solidFill>
                  <a:srgbClr val="FF9966"/>
                </a:solidFill>
              </a:rPr>
              <a:t> peptidovou vazbou)</a:t>
            </a:r>
            <a:r>
              <a:rPr lang="en-US" sz="2800" dirty="0">
                <a:solidFill>
                  <a:srgbClr val="FF9966"/>
                </a:solidFill>
              </a:rPr>
              <a:t> - </a:t>
            </a:r>
            <a:r>
              <a:rPr lang="en-US" sz="2800" dirty="0" err="1">
                <a:solidFill>
                  <a:srgbClr val="FF9966"/>
                </a:solidFill>
              </a:rPr>
              <a:t>denaturace</a:t>
            </a:r>
            <a:endParaRPr lang="cs-CZ" sz="2800" dirty="0">
              <a:solidFill>
                <a:srgbClr val="FF9966"/>
              </a:solidFill>
            </a:endParaRPr>
          </a:p>
          <a:p>
            <a:r>
              <a:rPr lang="cs-CZ" sz="2800" dirty="0" smtClean="0">
                <a:solidFill>
                  <a:srgbClr val="FF9966"/>
                </a:solidFill>
              </a:rPr>
              <a:t>údajně intenzivnější </a:t>
            </a:r>
            <a:r>
              <a:rPr lang="cs-CZ" sz="2800" dirty="0">
                <a:solidFill>
                  <a:srgbClr val="FF9966"/>
                </a:solidFill>
              </a:rPr>
              <a:t>než </a:t>
            </a:r>
            <a:r>
              <a:rPr lang="cs-CZ" sz="2800" dirty="0" smtClean="0">
                <a:solidFill>
                  <a:srgbClr val="FF9966"/>
                </a:solidFill>
              </a:rPr>
              <a:t>při</a:t>
            </a:r>
            <a:r>
              <a:rPr lang="en-US" sz="2800" dirty="0" smtClean="0">
                <a:solidFill>
                  <a:srgbClr val="FF9966"/>
                </a:solidFill>
              </a:rPr>
              <a:t> </a:t>
            </a:r>
            <a:r>
              <a:rPr lang="en-US" sz="2800" dirty="0" err="1">
                <a:solidFill>
                  <a:srgbClr val="FF9966"/>
                </a:solidFill>
              </a:rPr>
              <a:t>tra</a:t>
            </a:r>
            <a:r>
              <a:rPr lang="cs-CZ" sz="2800" dirty="0" err="1">
                <a:solidFill>
                  <a:srgbClr val="FF9966"/>
                </a:solidFill>
              </a:rPr>
              <a:t>dičním</a:t>
            </a:r>
            <a:r>
              <a:rPr lang="cs-CZ" sz="2800" dirty="0">
                <a:solidFill>
                  <a:srgbClr val="FF9966"/>
                </a:solidFill>
              </a:rPr>
              <a:t> ohřevu</a:t>
            </a:r>
          </a:p>
        </p:txBody>
      </p:sp>
      <p:sp>
        <p:nvSpPr>
          <p:cNvPr id="16" name="TextovéPole 15">
            <a:extLst>
              <a:ext uri="{FF2B5EF4-FFF2-40B4-BE49-F238E27FC236}">
                <a16:creationId xmlns:a16="http://schemas.microsoft.com/office/drawing/2014/main" id="{AA7C53DA-E0F6-4613-AA4A-66DD0B235696}"/>
              </a:ext>
            </a:extLst>
          </p:cNvPr>
          <p:cNvSpPr txBox="1"/>
          <p:nvPr/>
        </p:nvSpPr>
        <p:spPr>
          <a:xfrm>
            <a:off x="6824513" y="3538137"/>
            <a:ext cx="2005490" cy="1015663"/>
          </a:xfrm>
          <a:prstGeom prst="rect">
            <a:avLst/>
          </a:prstGeom>
          <a:noFill/>
        </p:spPr>
        <p:txBody>
          <a:bodyPr wrap="square" rtlCol="0">
            <a:spAutoFit/>
          </a:bodyPr>
          <a:lstStyle/>
          <a:p>
            <a:pPr lvl="1"/>
            <a:r>
              <a:rPr lang="cs-CZ" sz="6000" dirty="0">
                <a:solidFill>
                  <a:srgbClr val="FF0000"/>
                </a:solidFill>
              </a:rPr>
              <a:t>-</a:t>
            </a:r>
            <a:r>
              <a:rPr lang="en-US" sz="6000" dirty="0">
                <a:solidFill>
                  <a:srgbClr val="FF0000"/>
                </a:solidFill>
              </a:rPr>
              <a:t>++</a:t>
            </a:r>
            <a:endParaRPr lang="cs-CZ" sz="6000" dirty="0">
              <a:solidFill>
                <a:srgbClr val="FF0000"/>
              </a:solidFill>
            </a:endParaRPr>
          </a:p>
        </p:txBody>
      </p:sp>
      <p:sp>
        <p:nvSpPr>
          <p:cNvPr id="12" name="Obdélník 11">
            <a:extLst>
              <a:ext uri="{FF2B5EF4-FFF2-40B4-BE49-F238E27FC236}">
                <a16:creationId xmlns:a16="http://schemas.microsoft.com/office/drawing/2014/main" id="{923C277E-C424-4947-A04B-A31A8116F0C8}"/>
              </a:ext>
            </a:extLst>
          </p:cNvPr>
          <p:cNvSpPr/>
          <p:nvPr/>
        </p:nvSpPr>
        <p:spPr>
          <a:xfrm>
            <a:off x="6655303" y="4635532"/>
            <a:ext cx="2343911" cy="954107"/>
          </a:xfrm>
          <a:prstGeom prst="rect">
            <a:avLst/>
          </a:prstGeom>
        </p:spPr>
        <p:txBody>
          <a:bodyPr wrap="none">
            <a:spAutoFit/>
          </a:bodyPr>
          <a:lstStyle/>
          <a:p>
            <a:r>
              <a:rPr lang="cs-CZ" sz="2800" b="1" dirty="0">
                <a:latin typeface="arial" panose="020B0604020202020204" pitchFamily="34" charset="0"/>
              </a:rPr>
              <a:t>Rezonance</a:t>
            </a:r>
          </a:p>
          <a:p>
            <a:r>
              <a:rPr lang="cs-CZ" sz="2800" b="1" dirty="0">
                <a:latin typeface="arial" panose="020B0604020202020204" pitchFamily="34" charset="0"/>
              </a:rPr>
              <a:t>30-6000 GHz</a:t>
            </a:r>
            <a:endParaRPr lang="cs-CZ" sz="2800" dirty="0"/>
          </a:p>
        </p:txBody>
      </p:sp>
      <p:sp>
        <p:nvSpPr>
          <p:cNvPr id="17" name="TextovéPole 16">
            <a:extLst>
              <a:ext uri="{FF2B5EF4-FFF2-40B4-BE49-F238E27FC236}">
                <a16:creationId xmlns:a16="http://schemas.microsoft.com/office/drawing/2014/main" id="{BA0E99F5-866B-481F-8A2A-557CA51F4B4A}"/>
              </a:ext>
            </a:extLst>
          </p:cNvPr>
          <p:cNvSpPr txBox="1"/>
          <p:nvPr/>
        </p:nvSpPr>
        <p:spPr>
          <a:xfrm>
            <a:off x="4941500" y="912424"/>
            <a:ext cx="3205558" cy="523220"/>
          </a:xfrm>
          <a:prstGeom prst="rect">
            <a:avLst/>
          </a:prstGeom>
          <a:noFill/>
        </p:spPr>
        <p:txBody>
          <a:bodyPr wrap="none" rtlCol="0">
            <a:spAutoFit/>
          </a:bodyPr>
          <a:lstStyle/>
          <a:p>
            <a:r>
              <a:rPr lang="cs-CZ" sz="2800" b="1" dirty="0"/>
              <a:t>Rezonance : 22 GHz</a:t>
            </a:r>
          </a:p>
        </p:txBody>
      </p:sp>
      <p:sp>
        <p:nvSpPr>
          <p:cNvPr id="2" name="Obdélník 1">
            <a:extLst>
              <a:ext uri="{FF2B5EF4-FFF2-40B4-BE49-F238E27FC236}">
                <a16:creationId xmlns:a16="http://schemas.microsoft.com/office/drawing/2014/main" id="{86710F3A-4C8D-400F-9854-A496ACFC0B0B}"/>
              </a:ext>
            </a:extLst>
          </p:cNvPr>
          <p:cNvSpPr/>
          <p:nvPr/>
        </p:nvSpPr>
        <p:spPr>
          <a:xfrm>
            <a:off x="2819243" y="537676"/>
            <a:ext cx="2064989" cy="1200329"/>
          </a:xfrm>
          <a:prstGeom prst="rect">
            <a:avLst/>
          </a:prstGeom>
        </p:spPr>
        <p:txBody>
          <a:bodyPr wrap="none">
            <a:spAutoFit/>
          </a:bodyPr>
          <a:lstStyle/>
          <a:p>
            <a:pPr lvl="1"/>
            <a:r>
              <a:rPr lang="en-US" sz="7200" dirty="0">
                <a:solidFill>
                  <a:srgbClr val="FF0000"/>
                </a:solidFill>
              </a:rPr>
              <a:t>+++</a:t>
            </a:r>
            <a:endParaRPr lang="cs-CZ" sz="7200" dirty="0">
              <a:solidFill>
                <a:srgbClr val="FF0000"/>
              </a:solidFill>
            </a:endParaRPr>
          </a:p>
        </p:txBody>
      </p:sp>
    </p:spTree>
    <p:extLst>
      <p:ext uri="{BB962C8B-B14F-4D97-AF65-F5344CB8AC3E}">
        <p14:creationId xmlns:p14="http://schemas.microsoft.com/office/powerpoint/2010/main" val="1122490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E949CF16-8663-46EC-B171-FAB6E2B5B9B3}"/>
              </a:ext>
            </a:extLst>
          </p:cNvPr>
          <p:cNvSpPr txBox="1"/>
          <p:nvPr/>
        </p:nvSpPr>
        <p:spPr>
          <a:xfrm>
            <a:off x="523875" y="332656"/>
            <a:ext cx="2363083" cy="646331"/>
          </a:xfrm>
          <a:prstGeom prst="rect">
            <a:avLst/>
          </a:prstGeom>
          <a:noFill/>
        </p:spPr>
        <p:txBody>
          <a:bodyPr wrap="square" rtlCol="0">
            <a:spAutoFit/>
          </a:bodyPr>
          <a:lstStyle/>
          <a:p>
            <a:r>
              <a:rPr lang="cs-CZ" sz="3600" b="1" dirty="0"/>
              <a:t>PROTEINY</a:t>
            </a:r>
          </a:p>
        </p:txBody>
      </p:sp>
      <p:pic>
        <p:nvPicPr>
          <p:cNvPr id="5" name="Obrázek 4">
            <a:extLst>
              <a:ext uri="{FF2B5EF4-FFF2-40B4-BE49-F238E27FC236}">
                <a16:creationId xmlns:a16="http://schemas.microsoft.com/office/drawing/2014/main" id="{61E761FC-34D5-4F44-A7FE-BD95DED526C3}"/>
              </a:ext>
            </a:extLst>
          </p:cNvPr>
          <p:cNvPicPr>
            <a:picLocks noChangeAspect="1"/>
          </p:cNvPicPr>
          <p:nvPr/>
        </p:nvPicPr>
        <p:blipFill>
          <a:blip r:embed="rId2"/>
          <a:stretch>
            <a:fillRect/>
          </a:stretch>
        </p:blipFill>
        <p:spPr>
          <a:xfrm>
            <a:off x="523875" y="1124744"/>
            <a:ext cx="8096250" cy="5295900"/>
          </a:xfrm>
          <a:prstGeom prst="rect">
            <a:avLst/>
          </a:prstGeom>
        </p:spPr>
      </p:pic>
    </p:spTree>
    <p:extLst>
      <p:ext uri="{BB962C8B-B14F-4D97-AF65-F5344CB8AC3E}">
        <p14:creationId xmlns:p14="http://schemas.microsoft.com/office/powerpoint/2010/main" val="189038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What is Protein Denaturation? - Food Science">
            <a:hlinkClick r:id="" action="ppaction://media"/>
            <a:extLst>
              <a:ext uri="{FF2B5EF4-FFF2-40B4-BE49-F238E27FC236}">
                <a16:creationId xmlns:a16="http://schemas.microsoft.com/office/drawing/2014/main" id="{BD243041-CE82-4A9A-83C4-CC4E35E4E66B}"/>
              </a:ext>
            </a:extLst>
          </p:cNvPr>
          <p:cNvPicPr>
            <a:picLocks noGrp="1" noRot="1" noChangeAspect="1"/>
          </p:cNvPicPr>
          <p:nvPr>
            <p:ph sz="quarter" idx="13"/>
            <a:videoFile r:link="rId1"/>
          </p:nvPr>
        </p:nvPicPr>
        <p:blipFill>
          <a:blip r:embed="rId3"/>
          <a:stretch>
            <a:fillRect/>
          </a:stretch>
        </p:blipFill>
        <p:spPr>
          <a:xfrm>
            <a:off x="286677" y="188640"/>
            <a:ext cx="8704967" cy="6669360"/>
          </a:xfrm>
          <a:prstGeom prst="rect">
            <a:avLst/>
          </a:prstGeom>
        </p:spPr>
      </p:pic>
    </p:spTree>
    <p:extLst>
      <p:ext uri="{BB962C8B-B14F-4D97-AF65-F5344CB8AC3E}">
        <p14:creationId xmlns:p14="http://schemas.microsoft.com/office/powerpoint/2010/main" val="3438679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B715F037-7335-4BB7-9FD7-2C17BEB7B363}"/>
              </a:ext>
            </a:extLst>
          </p:cNvPr>
          <p:cNvPicPr>
            <a:picLocks noGrp="1" noChangeAspect="1"/>
          </p:cNvPicPr>
          <p:nvPr>
            <p:ph sz="quarter" idx="13"/>
          </p:nvPr>
        </p:nvPicPr>
        <p:blipFill>
          <a:blip r:embed="rId2"/>
          <a:stretch>
            <a:fillRect/>
          </a:stretch>
        </p:blipFill>
        <p:spPr>
          <a:xfrm>
            <a:off x="467544" y="332656"/>
            <a:ext cx="7680325" cy="4420209"/>
          </a:xfrm>
          <a:prstGeom prst="rect">
            <a:avLst/>
          </a:prstGeom>
        </p:spPr>
      </p:pic>
      <p:sp>
        <p:nvSpPr>
          <p:cNvPr id="5" name="TextovéPole 4">
            <a:extLst>
              <a:ext uri="{FF2B5EF4-FFF2-40B4-BE49-F238E27FC236}">
                <a16:creationId xmlns:a16="http://schemas.microsoft.com/office/drawing/2014/main" id="{13C6B7A5-763A-48BC-914A-1618DC87FA56}"/>
              </a:ext>
            </a:extLst>
          </p:cNvPr>
          <p:cNvSpPr txBox="1"/>
          <p:nvPr/>
        </p:nvSpPr>
        <p:spPr>
          <a:xfrm>
            <a:off x="502105" y="4941168"/>
            <a:ext cx="7680325" cy="1200329"/>
          </a:xfrm>
          <a:prstGeom prst="rect">
            <a:avLst/>
          </a:prstGeom>
          <a:noFill/>
        </p:spPr>
        <p:txBody>
          <a:bodyPr wrap="square" rtlCol="0">
            <a:spAutoFit/>
          </a:bodyPr>
          <a:lstStyle/>
          <a:p>
            <a:r>
              <a:rPr lang="cs-CZ" dirty="0"/>
              <a:t>Mezi hlavní faktory, které vyvolávají proces denaturace, jsou fyzikální parametry: tlak, teplota, mechanické působení, ionizující a ultrazvukové záření.</a:t>
            </a:r>
          </a:p>
          <a:p>
            <a:r>
              <a:rPr lang="cs-CZ" dirty="0"/>
              <a:t>Denaturace bílkovin probíhá pod vlivem organických rozpouštědel, minerálních kyselin, zásad, solí těžkých kovů, alkaloidů.</a:t>
            </a:r>
          </a:p>
        </p:txBody>
      </p:sp>
    </p:spTree>
    <p:extLst>
      <p:ext uri="{BB962C8B-B14F-4D97-AF65-F5344CB8AC3E}">
        <p14:creationId xmlns:p14="http://schemas.microsoft.com/office/powerpoint/2010/main" val="126291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1DAE734-8AB8-4EB5-9A4D-52D9A04D0BE9}"/>
              </a:ext>
            </a:extLst>
          </p:cNvPr>
          <p:cNvPicPr>
            <a:picLocks noChangeAspect="1"/>
          </p:cNvPicPr>
          <p:nvPr/>
        </p:nvPicPr>
        <p:blipFill>
          <a:blip r:embed="rId2"/>
          <a:stretch>
            <a:fillRect/>
          </a:stretch>
        </p:blipFill>
        <p:spPr>
          <a:xfrm>
            <a:off x="395536" y="214031"/>
            <a:ext cx="5112568" cy="6616264"/>
          </a:xfrm>
          <a:prstGeom prst="rect">
            <a:avLst/>
          </a:prstGeom>
        </p:spPr>
      </p:pic>
      <p:sp>
        <p:nvSpPr>
          <p:cNvPr id="6" name="TextovéPole 5">
            <a:extLst>
              <a:ext uri="{FF2B5EF4-FFF2-40B4-BE49-F238E27FC236}">
                <a16:creationId xmlns:a16="http://schemas.microsoft.com/office/drawing/2014/main" id="{32636C3A-4363-4742-8C82-FE3B1EE11A61}"/>
              </a:ext>
            </a:extLst>
          </p:cNvPr>
          <p:cNvSpPr txBox="1"/>
          <p:nvPr/>
        </p:nvSpPr>
        <p:spPr>
          <a:xfrm>
            <a:off x="683568" y="2564904"/>
            <a:ext cx="4536504" cy="285132"/>
          </a:xfrm>
          <a:prstGeom prst="rect">
            <a:avLst/>
          </a:prstGeom>
          <a:noFill/>
          <a:ln w="44450">
            <a:solidFill>
              <a:srgbClr val="FFC000"/>
            </a:solidFill>
          </a:ln>
        </p:spPr>
        <p:txBody>
          <a:bodyPr wrap="square" rtlCol="0">
            <a:spAutoFit/>
          </a:bodyPr>
          <a:lstStyle/>
          <a:p>
            <a:endParaRPr lang="cs-CZ" dirty="0"/>
          </a:p>
        </p:txBody>
      </p:sp>
      <p:sp>
        <p:nvSpPr>
          <p:cNvPr id="7" name="TextovéPole 6">
            <a:extLst>
              <a:ext uri="{FF2B5EF4-FFF2-40B4-BE49-F238E27FC236}">
                <a16:creationId xmlns:a16="http://schemas.microsoft.com/office/drawing/2014/main" id="{2BA64692-BDEF-41C8-A352-CB75EB9A4CBC}"/>
              </a:ext>
            </a:extLst>
          </p:cNvPr>
          <p:cNvSpPr txBox="1"/>
          <p:nvPr/>
        </p:nvSpPr>
        <p:spPr>
          <a:xfrm>
            <a:off x="611560" y="4365104"/>
            <a:ext cx="4680520" cy="648072"/>
          </a:xfrm>
          <a:prstGeom prst="rect">
            <a:avLst/>
          </a:prstGeom>
          <a:noFill/>
          <a:ln w="44450">
            <a:solidFill>
              <a:srgbClr val="FFC000"/>
            </a:solidFill>
          </a:ln>
        </p:spPr>
        <p:txBody>
          <a:bodyPr wrap="square" rtlCol="0">
            <a:spAutoFit/>
          </a:bodyPr>
          <a:lstStyle/>
          <a:p>
            <a:endParaRPr lang="cs-CZ" dirty="0"/>
          </a:p>
        </p:txBody>
      </p:sp>
      <p:sp>
        <p:nvSpPr>
          <p:cNvPr id="8" name="Obdélník 7">
            <a:extLst>
              <a:ext uri="{FF2B5EF4-FFF2-40B4-BE49-F238E27FC236}">
                <a16:creationId xmlns:a16="http://schemas.microsoft.com/office/drawing/2014/main" id="{4DC2099B-0076-4388-B8BF-114A65689B93}"/>
              </a:ext>
            </a:extLst>
          </p:cNvPr>
          <p:cNvSpPr/>
          <p:nvPr/>
        </p:nvSpPr>
        <p:spPr>
          <a:xfrm>
            <a:off x="5683206" y="228731"/>
            <a:ext cx="3065258" cy="2308324"/>
          </a:xfrm>
          <a:prstGeom prst="rect">
            <a:avLst/>
          </a:prstGeom>
        </p:spPr>
        <p:txBody>
          <a:bodyPr wrap="square">
            <a:spAutoFit/>
          </a:bodyPr>
          <a:lstStyle/>
          <a:p>
            <a:r>
              <a:rPr lang="cs-CZ" dirty="0">
                <a:solidFill>
                  <a:srgbClr val="FFFF00"/>
                </a:solidFill>
                <a:latin typeface="Roboto"/>
              </a:rPr>
              <a:t>Po denaturaci dochází k přechodu nativní kompaktní struktury na volnou nesloženou formu, zjednodušuje se penetrace enzymů nezbytných pro destrukci peptidových vazeb.</a:t>
            </a:r>
            <a:endParaRPr lang="cs-CZ" dirty="0">
              <a:solidFill>
                <a:srgbClr val="FFFF00"/>
              </a:solidFill>
            </a:endParaRPr>
          </a:p>
        </p:txBody>
      </p:sp>
      <p:sp>
        <p:nvSpPr>
          <p:cNvPr id="9" name="TextovéPole 8">
            <a:extLst>
              <a:ext uri="{FF2B5EF4-FFF2-40B4-BE49-F238E27FC236}">
                <a16:creationId xmlns:a16="http://schemas.microsoft.com/office/drawing/2014/main" id="{9E6F4714-6FE3-4124-93E4-0B64627C1CD3}"/>
              </a:ext>
            </a:extLst>
          </p:cNvPr>
          <p:cNvSpPr txBox="1"/>
          <p:nvPr/>
        </p:nvSpPr>
        <p:spPr>
          <a:xfrm>
            <a:off x="5709138" y="2564904"/>
            <a:ext cx="3119972" cy="2585323"/>
          </a:xfrm>
          <a:prstGeom prst="rect">
            <a:avLst/>
          </a:prstGeom>
          <a:noFill/>
        </p:spPr>
        <p:txBody>
          <a:bodyPr wrap="square" rtlCol="0">
            <a:spAutoFit/>
          </a:bodyPr>
          <a:lstStyle/>
          <a:p>
            <a:r>
              <a:rPr lang="cs-CZ" dirty="0">
                <a:solidFill>
                  <a:srgbClr val="FFFF00"/>
                </a:solidFill>
              </a:rPr>
              <a:t>Proces denaturace proteinů zahrnuje destrukci chemických (vodíkových, disulfidových, elektrostatických) vazeb, které stabilizují vyšší úrovně organizace proteinové molekuly. Výsledkem je prostorová změna </a:t>
            </a:r>
            <a:r>
              <a:rPr lang="cs-CZ" dirty="0">
                <a:solidFill>
                  <a:srgbClr val="FFFF00"/>
                </a:solidFill>
                <a:hlinkClick r:id="rId3">
                  <a:extLst>
                    <a:ext uri="{A12FA001-AC4F-418D-AE19-62706E023703}">
                      <ahyp:hlinkClr xmlns:ahyp="http://schemas.microsoft.com/office/drawing/2018/hyperlinkcolor" xmlns="" val="tx"/>
                    </a:ext>
                  </a:extLst>
                </a:hlinkClick>
              </a:rPr>
              <a:t>proteinové struktury.</a:t>
            </a:r>
            <a:endParaRPr lang="cs-CZ" dirty="0">
              <a:solidFill>
                <a:srgbClr val="FFFF00"/>
              </a:solidFill>
            </a:endParaRPr>
          </a:p>
        </p:txBody>
      </p:sp>
      <p:sp>
        <p:nvSpPr>
          <p:cNvPr id="10" name="Obdélník 9">
            <a:extLst>
              <a:ext uri="{FF2B5EF4-FFF2-40B4-BE49-F238E27FC236}">
                <a16:creationId xmlns:a16="http://schemas.microsoft.com/office/drawing/2014/main" id="{E9B88058-5924-4BE5-87DD-CFFAFE3E6C51}"/>
              </a:ext>
            </a:extLst>
          </p:cNvPr>
          <p:cNvSpPr/>
          <p:nvPr/>
        </p:nvSpPr>
        <p:spPr>
          <a:xfrm>
            <a:off x="5709138" y="5229200"/>
            <a:ext cx="3327358" cy="646331"/>
          </a:xfrm>
          <a:prstGeom prst="rect">
            <a:avLst/>
          </a:prstGeom>
        </p:spPr>
        <p:txBody>
          <a:bodyPr wrap="square">
            <a:spAutoFit/>
          </a:bodyPr>
          <a:lstStyle/>
          <a:p>
            <a:r>
              <a:rPr lang="cs-CZ" dirty="0">
                <a:solidFill>
                  <a:srgbClr val="FFFF00"/>
                </a:solidFill>
                <a:latin typeface="Roboto"/>
              </a:rPr>
              <a:t>V mnoha situacích nedochází k ničení její primární struktury</a:t>
            </a:r>
            <a:endParaRPr lang="cs-CZ" dirty="0">
              <a:solidFill>
                <a:srgbClr val="FFFF00"/>
              </a:solidFill>
            </a:endParaRPr>
          </a:p>
        </p:txBody>
      </p:sp>
      <p:sp>
        <p:nvSpPr>
          <p:cNvPr id="11" name="TextovéPole 10">
            <a:extLst>
              <a:ext uri="{FF2B5EF4-FFF2-40B4-BE49-F238E27FC236}">
                <a16:creationId xmlns:a16="http://schemas.microsoft.com/office/drawing/2014/main" id="{2B39733E-BADB-4FE1-AEC5-7101CFD72553}"/>
              </a:ext>
            </a:extLst>
          </p:cNvPr>
          <p:cNvSpPr txBox="1"/>
          <p:nvPr/>
        </p:nvSpPr>
        <p:spPr>
          <a:xfrm>
            <a:off x="5696762" y="6016093"/>
            <a:ext cx="3438762" cy="646331"/>
          </a:xfrm>
          <a:prstGeom prst="rect">
            <a:avLst/>
          </a:prstGeom>
          <a:noFill/>
        </p:spPr>
        <p:txBody>
          <a:bodyPr wrap="none" rtlCol="0">
            <a:spAutoFit/>
          </a:bodyPr>
          <a:lstStyle/>
          <a:p>
            <a:r>
              <a:rPr lang="cs-CZ" dirty="0"/>
              <a:t>Tepelné zpracování nad  57 C, </a:t>
            </a:r>
          </a:p>
          <a:p>
            <a:r>
              <a:rPr lang="cs-CZ" dirty="0"/>
              <a:t>Šlehání - mechanická denaturace.</a:t>
            </a:r>
          </a:p>
        </p:txBody>
      </p:sp>
    </p:spTree>
    <p:extLst>
      <p:ext uri="{BB962C8B-B14F-4D97-AF65-F5344CB8AC3E}">
        <p14:creationId xmlns:p14="http://schemas.microsoft.com/office/powerpoint/2010/main" val="1032823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5321F498-A2D6-4F41-96AF-70550F2F60B7}"/>
              </a:ext>
            </a:extLst>
          </p:cNvPr>
          <p:cNvSpPr>
            <a:spLocks noGrp="1"/>
          </p:cNvSpPr>
          <p:nvPr>
            <p:ph sz="quarter" idx="13"/>
          </p:nvPr>
        </p:nvSpPr>
        <p:spPr>
          <a:xfrm>
            <a:off x="337977" y="404664"/>
            <a:ext cx="8468046" cy="1656184"/>
          </a:xfrm>
        </p:spPr>
        <p:txBody>
          <a:bodyPr>
            <a:normAutofit/>
          </a:bodyPr>
          <a:lstStyle/>
          <a:p>
            <a:r>
              <a:rPr lang="cs-CZ" sz="2000" dirty="0" smtClean="0">
                <a:solidFill>
                  <a:srgbClr val="FFFF00"/>
                </a:solidFill>
              </a:rPr>
              <a:t>Elektromagnetické </a:t>
            </a:r>
            <a:r>
              <a:rPr lang="cs-CZ" sz="2000" dirty="0">
                <a:solidFill>
                  <a:srgbClr val="FFFF00"/>
                </a:solidFill>
              </a:rPr>
              <a:t>pole </a:t>
            </a:r>
            <a:r>
              <a:rPr lang="cs-CZ" sz="2000" dirty="0" smtClean="0"/>
              <a:t>je tvořeno </a:t>
            </a:r>
            <a:r>
              <a:rPr lang="cs-CZ" sz="2000" dirty="0"/>
              <a:t>elektrickou </a:t>
            </a:r>
            <a:r>
              <a:rPr lang="cs-CZ" sz="2000" b="1" i="1" dirty="0" smtClean="0">
                <a:latin typeface="Book Antiqua" panose="02040602050305030304" pitchFamily="18" charset="0"/>
              </a:rPr>
              <a:t>E</a:t>
            </a:r>
            <a:r>
              <a:rPr lang="cs-CZ" sz="2000" dirty="0" smtClean="0"/>
              <a:t> a </a:t>
            </a:r>
            <a:r>
              <a:rPr lang="cs-CZ" sz="2000" dirty="0"/>
              <a:t>magnetickou </a:t>
            </a:r>
            <a:r>
              <a:rPr lang="cs-CZ" sz="2000" b="1" i="1" dirty="0" smtClean="0">
                <a:latin typeface="Book Antiqua" panose="02040602050305030304" pitchFamily="18" charset="0"/>
              </a:rPr>
              <a:t>B </a:t>
            </a:r>
            <a:r>
              <a:rPr lang="cs-CZ" sz="2000" dirty="0" smtClean="0"/>
              <a:t>složkou</a:t>
            </a:r>
          </a:p>
          <a:p>
            <a:r>
              <a:rPr lang="cs-CZ" sz="2000" dirty="0" smtClean="0"/>
              <a:t> </a:t>
            </a:r>
            <a:r>
              <a:rPr lang="cs-CZ" sz="2000" dirty="0"/>
              <a:t>Vztahy mezi těmito složkami jsou obecně popsány soustavou čtyř Maxwellových </a:t>
            </a:r>
            <a:r>
              <a:rPr lang="cs-CZ" sz="2000" dirty="0" smtClean="0"/>
              <a:t>rovnic</a:t>
            </a:r>
          </a:p>
          <a:p>
            <a:r>
              <a:rPr lang="cs-CZ" sz="2000" dirty="0" smtClean="0"/>
              <a:t> </a:t>
            </a:r>
            <a:r>
              <a:rPr lang="cs-CZ" sz="2000" dirty="0" err="1" smtClean="0"/>
              <a:t>Elmg</a:t>
            </a:r>
            <a:r>
              <a:rPr lang="cs-CZ" sz="2000" dirty="0" smtClean="0"/>
              <a:t> </a:t>
            </a:r>
            <a:r>
              <a:rPr lang="cs-CZ" sz="2000" dirty="0"/>
              <a:t>pole se šíří prostorem </a:t>
            </a:r>
            <a:r>
              <a:rPr lang="cs-CZ" sz="2000" dirty="0" smtClean="0"/>
              <a:t>světelnou rychlostí (</a:t>
            </a:r>
            <a:r>
              <a:rPr lang="cs-CZ" sz="2000" i="1" dirty="0">
                <a:latin typeface="Book Antiqua" panose="02040602050305030304" pitchFamily="18" charset="0"/>
              </a:rPr>
              <a:t>c</a:t>
            </a:r>
            <a:r>
              <a:rPr lang="cs-CZ" sz="2000" dirty="0"/>
              <a:t> = 299 792 458 </a:t>
            </a:r>
            <a:r>
              <a:rPr lang="cs-CZ" sz="2000" dirty="0" err="1"/>
              <a:t>m·s</a:t>
            </a:r>
            <a:r>
              <a:rPr lang="cs-CZ" sz="2000" baseline="30000" dirty="0"/>
              <a:t>–1</a:t>
            </a:r>
            <a:r>
              <a:rPr lang="cs-CZ" sz="2000" dirty="0" smtClean="0"/>
              <a:t>)</a:t>
            </a:r>
            <a:endParaRPr lang="cs-CZ" sz="2000" dirty="0"/>
          </a:p>
        </p:txBody>
      </p:sp>
      <p:pic>
        <p:nvPicPr>
          <p:cNvPr id="5" name="Obrázek 4">
            <a:extLst>
              <a:ext uri="{FF2B5EF4-FFF2-40B4-BE49-F238E27FC236}">
                <a16:creationId xmlns:a16="http://schemas.microsoft.com/office/drawing/2014/main" id="{69BA7EEB-DAE8-466B-BD93-B154FF3EFAA3}"/>
              </a:ext>
            </a:extLst>
          </p:cNvPr>
          <p:cNvPicPr>
            <a:picLocks noChangeAspect="1"/>
          </p:cNvPicPr>
          <p:nvPr/>
        </p:nvPicPr>
        <p:blipFill>
          <a:blip r:embed="rId2"/>
          <a:stretch>
            <a:fillRect/>
          </a:stretch>
        </p:blipFill>
        <p:spPr>
          <a:xfrm>
            <a:off x="337977" y="2276872"/>
            <a:ext cx="7013555" cy="3721358"/>
          </a:xfrm>
          <a:prstGeom prst="rect">
            <a:avLst/>
          </a:prstGeom>
        </p:spPr>
      </p:pic>
      <p:sp>
        <p:nvSpPr>
          <p:cNvPr id="6" name="Obdélník 5">
            <a:extLst>
              <a:ext uri="{FF2B5EF4-FFF2-40B4-BE49-F238E27FC236}">
                <a16:creationId xmlns:a16="http://schemas.microsoft.com/office/drawing/2014/main" id="{7C0ED8B3-2425-435E-BD2E-39AA2E8E3B66}"/>
              </a:ext>
            </a:extLst>
          </p:cNvPr>
          <p:cNvSpPr/>
          <p:nvPr/>
        </p:nvSpPr>
        <p:spPr>
          <a:xfrm>
            <a:off x="7452320" y="2070493"/>
            <a:ext cx="1619672" cy="4031873"/>
          </a:xfrm>
          <a:prstGeom prst="rect">
            <a:avLst/>
          </a:prstGeom>
        </p:spPr>
        <p:txBody>
          <a:bodyPr wrap="square">
            <a:spAutoFit/>
          </a:bodyPr>
          <a:lstStyle/>
          <a:p>
            <a:r>
              <a:rPr lang="cs-CZ" sz="2400" b="1" dirty="0">
                <a:solidFill>
                  <a:srgbClr val="92D050"/>
                </a:solidFill>
              </a:rPr>
              <a:t>VLNOVÁ DÉLKA</a:t>
            </a:r>
            <a:r>
              <a:rPr lang="cs-CZ" sz="2400" dirty="0">
                <a:solidFill>
                  <a:srgbClr val="92D050"/>
                </a:solidFill>
              </a:rPr>
              <a:t> </a:t>
            </a:r>
            <a:r>
              <a:rPr lang="cs-CZ" sz="2400" dirty="0">
                <a:solidFill>
                  <a:srgbClr val="92D050"/>
                </a:solidFill>
                <a:sym typeface="Symbol" panose="05050102010706020507" pitchFamily="18" charset="2"/>
              </a:rPr>
              <a:t> </a:t>
            </a:r>
          </a:p>
          <a:p>
            <a:r>
              <a:rPr lang="cs-CZ" sz="1600" dirty="0"/>
              <a:t>je parametr vlnění, který charakterizuje jeho prostorovou </a:t>
            </a:r>
            <a:endParaRPr lang="en-US" sz="1600" dirty="0"/>
          </a:p>
          <a:p>
            <a:r>
              <a:rPr lang="cs-CZ" sz="1600" dirty="0">
                <a:solidFill>
                  <a:srgbClr val="FFFF00"/>
                </a:solidFill>
                <a:hlinkClick r:id="rId3" tooltip="Periodicita a quasiperiodicita">
                  <a:extLst>
                    <a:ext uri="{A12FA001-AC4F-418D-AE19-62706E023703}">
                      <ahyp:hlinkClr xmlns:ahyp="http://schemas.microsoft.com/office/drawing/2018/hyperlinkcolor" xmlns="" val="tx"/>
                    </a:ext>
                  </a:extLst>
                </a:hlinkClick>
              </a:rPr>
              <a:t>periodicitu</a:t>
            </a:r>
            <a:r>
              <a:rPr lang="cs-CZ" sz="1600" dirty="0">
                <a:solidFill>
                  <a:srgbClr val="FFFF00"/>
                </a:solidFill>
              </a:rPr>
              <a:t>. </a:t>
            </a:r>
            <a:endParaRPr lang="en-US" sz="1600" dirty="0">
              <a:solidFill>
                <a:srgbClr val="FFFF00"/>
              </a:solidFill>
            </a:endParaRPr>
          </a:p>
          <a:p>
            <a:r>
              <a:rPr lang="cs-CZ" sz="1600" dirty="0"/>
              <a:t>Udává nejmenší vzdálenost dvou korespondujících bodů na šířící se vlně, např. dvou maxim nebo dvou minim</a:t>
            </a:r>
          </a:p>
        </p:txBody>
      </p:sp>
    </p:spTree>
    <p:extLst>
      <p:ext uri="{BB962C8B-B14F-4D97-AF65-F5344CB8AC3E}">
        <p14:creationId xmlns:p14="http://schemas.microsoft.com/office/powerpoint/2010/main" val="4134037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a:extLst>
              <a:ext uri="{FF2B5EF4-FFF2-40B4-BE49-F238E27FC236}">
                <a16:creationId xmlns:a16="http://schemas.microsoft.com/office/drawing/2014/main" id="{F9A38144-F741-467F-BCAD-6C071E76C717}"/>
              </a:ext>
            </a:extLst>
          </p:cNvPr>
          <p:cNvGraphicFramePr>
            <a:graphicFrameLocks noGrp="1"/>
          </p:cNvGraphicFramePr>
          <p:nvPr>
            <p:ph sz="quarter" idx="13"/>
            <p:extLst>
              <p:ext uri="{D42A27DB-BD31-4B8C-83A1-F6EECF244321}">
                <p14:modId xmlns:p14="http://schemas.microsoft.com/office/powerpoint/2010/main" val="3237762144"/>
              </p:ext>
            </p:extLst>
          </p:nvPr>
        </p:nvGraphicFramePr>
        <p:xfrm>
          <a:off x="179512" y="260648"/>
          <a:ext cx="8784975" cy="6309360"/>
        </p:xfrm>
        <a:graphic>
          <a:graphicData uri="http://schemas.openxmlformats.org/drawingml/2006/table">
            <a:tbl>
              <a:tblPr firstRow="1" bandRow="1">
                <a:tableStyleId>{5C22544A-7EE6-4342-B048-85BDC9FD1C3A}</a:tableStyleId>
              </a:tblPr>
              <a:tblGrid>
                <a:gridCol w="1126279">
                  <a:extLst>
                    <a:ext uri="{9D8B030D-6E8A-4147-A177-3AD203B41FA5}">
                      <a16:colId xmlns:a16="http://schemas.microsoft.com/office/drawing/2014/main" val="3752899231"/>
                    </a:ext>
                  </a:extLst>
                </a:gridCol>
                <a:gridCol w="3078495">
                  <a:extLst>
                    <a:ext uri="{9D8B030D-6E8A-4147-A177-3AD203B41FA5}">
                      <a16:colId xmlns:a16="http://schemas.microsoft.com/office/drawing/2014/main" val="631662885"/>
                    </a:ext>
                  </a:extLst>
                </a:gridCol>
                <a:gridCol w="4580201">
                  <a:extLst>
                    <a:ext uri="{9D8B030D-6E8A-4147-A177-3AD203B41FA5}">
                      <a16:colId xmlns:a16="http://schemas.microsoft.com/office/drawing/2014/main" val="3830326269"/>
                    </a:ext>
                  </a:extLst>
                </a:gridCol>
              </a:tblGrid>
              <a:tr h="384171">
                <a:tc>
                  <a:txBody>
                    <a:bodyPr/>
                    <a:lstStyle/>
                    <a:p>
                      <a:pPr algn="ctr"/>
                      <a:endParaRPr lang="cs-CZ" dirty="0"/>
                    </a:p>
                  </a:txBody>
                  <a:tcPr/>
                </a:tc>
                <a:tc>
                  <a:txBody>
                    <a:bodyPr/>
                    <a:lstStyle/>
                    <a:p>
                      <a:pPr algn="ctr"/>
                      <a:r>
                        <a:rPr lang="cs-CZ" dirty="0"/>
                        <a:t> </a:t>
                      </a:r>
                      <a:r>
                        <a:rPr lang="cs-CZ" sz="2400" dirty="0"/>
                        <a:t>MIKROVLNKA</a:t>
                      </a:r>
                    </a:p>
                  </a:txBody>
                  <a:tcPr/>
                </a:tc>
                <a:tc>
                  <a:txBody>
                    <a:bodyPr/>
                    <a:lstStyle/>
                    <a:p>
                      <a:pPr algn="ctr"/>
                      <a:r>
                        <a:rPr lang="cs-CZ" sz="2400" dirty="0"/>
                        <a:t>PLOTNA</a:t>
                      </a:r>
                    </a:p>
                  </a:txBody>
                  <a:tcPr/>
                </a:tc>
                <a:extLst>
                  <a:ext uri="{0D108BD9-81ED-4DB2-BD59-A6C34878D82A}">
                    <a16:rowId xmlns:a16="http://schemas.microsoft.com/office/drawing/2014/main" val="2964736614"/>
                  </a:ext>
                </a:extLst>
              </a:tr>
              <a:tr h="1659167">
                <a:tc>
                  <a:txBody>
                    <a:bodyPr/>
                    <a:lstStyle/>
                    <a:p>
                      <a:pPr algn="ctr"/>
                      <a:r>
                        <a:rPr lang="cs-CZ" dirty="0"/>
                        <a:t>TEPLOTA</a:t>
                      </a:r>
                    </a:p>
                  </a:txBody>
                  <a:tcPr/>
                </a:tc>
                <a:tc>
                  <a:txBody>
                    <a:bodyPr/>
                    <a:lstStyle/>
                    <a:p>
                      <a:pPr algn="ctr"/>
                      <a:r>
                        <a:rPr lang="cs-CZ" b="1" dirty="0"/>
                        <a:t>Max. 100 °C</a:t>
                      </a:r>
                      <a:r>
                        <a:rPr lang="cs-CZ" dirty="0"/>
                        <a:t>, nelze ani regulovat ani zjistit</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srgbClr val="FF0000"/>
                          </a:solidFill>
                        </a:rPr>
                        <a:t>POZOR na </a:t>
                      </a:r>
                      <a:r>
                        <a:rPr lang="cs-CZ" b="1" dirty="0" err="1">
                          <a:solidFill>
                            <a:srgbClr val="FF0000"/>
                          </a:solidFill>
                        </a:rPr>
                        <a:t>přehřatí</a:t>
                      </a:r>
                      <a:r>
                        <a:rPr lang="cs-CZ" b="1" dirty="0">
                          <a:solidFill>
                            <a:srgbClr val="FF0000"/>
                          </a:solidFill>
                        </a:rPr>
                        <a:t> vody na 120 °C!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rgbClr val="FF0000"/>
                          </a:solidFill>
                        </a:rPr>
                        <a:t>Začne </a:t>
                      </a:r>
                      <a:r>
                        <a:rPr lang="cs-CZ" b="1" dirty="0">
                          <a:solidFill>
                            <a:srgbClr val="FF0000"/>
                          </a:solidFill>
                        </a:rPr>
                        <a:t>reagovat s plastem.</a:t>
                      </a:r>
                    </a:p>
                    <a:p>
                      <a:pPr algn="ctr"/>
                      <a:endParaRPr lang="cs-CZ" dirty="0"/>
                    </a:p>
                  </a:txBody>
                  <a:tcPr/>
                </a:tc>
                <a:tc>
                  <a:txBody>
                    <a:bodyPr/>
                    <a:lstStyle/>
                    <a:p>
                      <a:pPr algn="ctr"/>
                      <a:r>
                        <a:rPr lang="cs-CZ" sz="1800" b="0" i="0" kern="1200" dirty="0">
                          <a:solidFill>
                            <a:schemeClr val="dk1"/>
                          </a:solidFill>
                          <a:effectLst/>
                          <a:latin typeface="+mn-lt"/>
                          <a:ea typeface="+mn-ea"/>
                          <a:cs typeface="+mn-cs"/>
                        </a:rPr>
                        <a:t>Smažení a zapékání </a:t>
                      </a:r>
                      <a:r>
                        <a:rPr lang="cs-CZ" sz="1800" b="1" i="0" kern="1200" dirty="0">
                          <a:solidFill>
                            <a:schemeClr val="dk1"/>
                          </a:solidFill>
                          <a:effectLst/>
                          <a:latin typeface="+mn-lt"/>
                          <a:ea typeface="+mn-ea"/>
                          <a:cs typeface="+mn-cs"/>
                        </a:rPr>
                        <a:t>přes 200 °C </a:t>
                      </a:r>
                      <a:endParaRPr lang="en-US" sz="1800" b="1" i="0" kern="1200" dirty="0">
                        <a:solidFill>
                          <a:schemeClr val="dk1"/>
                        </a:solidFill>
                        <a:effectLst/>
                        <a:latin typeface="+mn-lt"/>
                        <a:ea typeface="+mn-ea"/>
                        <a:cs typeface="+mn-cs"/>
                      </a:endParaRPr>
                    </a:p>
                    <a:p>
                      <a:pPr algn="ctr"/>
                      <a:r>
                        <a:rPr lang="cs-CZ" sz="1800" b="0" i="0" kern="1200" dirty="0">
                          <a:solidFill>
                            <a:schemeClr val="dk1"/>
                          </a:solidFill>
                          <a:effectLst/>
                          <a:latin typeface="+mn-lt"/>
                          <a:ea typeface="+mn-ea"/>
                          <a:cs typeface="+mn-cs"/>
                        </a:rPr>
                        <a:t>(umožňuje  </a:t>
                      </a:r>
                      <a:r>
                        <a:rPr lang="cs-CZ" sz="1800" b="1" i="0" kern="1200" dirty="0" err="1">
                          <a:solidFill>
                            <a:schemeClr val="dk1"/>
                          </a:solidFill>
                          <a:effectLst/>
                          <a:latin typeface="+mn-lt"/>
                          <a:ea typeface="+mn-ea"/>
                          <a:cs typeface="+mn-cs"/>
                        </a:rPr>
                        <a:t>Maillardovou</a:t>
                      </a:r>
                      <a:r>
                        <a:rPr lang="cs-CZ" sz="1800" b="0" i="0" kern="1200" dirty="0">
                          <a:solidFill>
                            <a:schemeClr val="dk1"/>
                          </a:solidFill>
                          <a:effectLst/>
                          <a:latin typeface="+mn-lt"/>
                          <a:ea typeface="+mn-ea"/>
                          <a:cs typeface="+mn-cs"/>
                        </a:rPr>
                        <a:t> </a:t>
                      </a:r>
                      <a:r>
                        <a:rPr lang="en-US" sz="1800" b="0" i="0" kern="1200" dirty="0">
                          <a:solidFill>
                            <a:schemeClr val="dk1"/>
                          </a:solidFill>
                          <a:effectLst/>
                          <a:latin typeface="+mn-lt"/>
                          <a:ea typeface="+mn-ea"/>
                          <a:cs typeface="+mn-cs"/>
                        </a:rPr>
                        <a:t>[</a:t>
                      </a:r>
                      <a:r>
                        <a:rPr lang="en-US" sz="1800" b="0" i="0" kern="1200" dirty="0" err="1">
                          <a:solidFill>
                            <a:schemeClr val="dk1"/>
                          </a:solidFill>
                          <a:effectLst/>
                          <a:latin typeface="+mn-lt"/>
                          <a:ea typeface="+mn-ea"/>
                          <a:cs typeface="+mn-cs"/>
                        </a:rPr>
                        <a:t>majardovou</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reakci</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mezi</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bilkovinami</a:t>
                      </a:r>
                      <a:r>
                        <a:rPr lang="en-US" sz="1800" b="0" i="0" kern="1200" dirty="0">
                          <a:solidFill>
                            <a:schemeClr val="dk1"/>
                          </a:solidFill>
                          <a:effectLst/>
                          <a:latin typeface="+mn-lt"/>
                          <a:ea typeface="+mn-ea"/>
                          <a:cs typeface="+mn-cs"/>
                        </a:rPr>
                        <a:t>  </a:t>
                      </a:r>
                      <a:r>
                        <a:rPr lang="cs-CZ" sz="1800" b="0" i="0" kern="1200" dirty="0">
                          <a:solidFill>
                            <a:schemeClr val="dk1"/>
                          </a:solidFill>
                          <a:effectLst/>
                          <a:latin typeface="+mn-lt"/>
                          <a:ea typeface="+mn-ea"/>
                          <a:cs typeface="+mn-cs"/>
                        </a:rPr>
                        <a:t>a </a:t>
                      </a:r>
                      <a:r>
                        <a:rPr lang="en-US" sz="1800" b="0" i="0" kern="1200" dirty="0" err="1">
                          <a:solidFill>
                            <a:schemeClr val="dk1"/>
                          </a:solidFill>
                          <a:effectLst/>
                          <a:latin typeface="+mn-lt"/>
                          <a:ea typeface="+mn-ea"/>
                          <a:cs typeface="+mn-cs"/>
                        </a:rPr>
                        <a:t>sacharidami</a:t>
                      </a:r>
                      <a:r>
                        <a:rPr lang="cs-CZ" sz="1800" b="0" i="0" kern="1200" dirty="0">
                          <a:solidFill>
                            <a:schemeClr val="dk1"/>
                          </a:solidFill>
                          <a:effectLst/>
                          <a:latin typeface="+mn-lt"/>
                          <a:ea typeface="+mn-ea"/>
                          <a:cs typeface="+mn-cs"/>
                        </a:rPr>
                        <a:t>),</a:t>
                      </a:r>
                    </a:p>
                    <a:p>
                      <a:pPr algn="ctr"/>
                      <a:r>
                        <a:rPr lang="cs-CZ" sz="1800" b="0" i="0" kern="1200" dirty="0">
                          <a:solidFill>
                            <a:schemeClr val="dk1"/>
                          </a:solidFill>
                          <a:effectLst/>
                          <a:latin typeface="+mn-lt"/>
                          <a:ea typeface="+mn-ea"/>
                          <a:cs typeface="+mn-cs"/>
                        </a:rPr>
                        <a:t>lze kontrolovat a regulovat teplotu</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i="0" kern="1200" dirty="0">
                          <a:solidFill>
                            <a:srgbClr val="FF0000"/>
                          </a:solidFill>
                          <a:effectLst/>
                          <a:latin typeface="+mn-lt"/>
                          <a:ea typeface="+mn-ea"/>
                          <a:cs typeface="+mn-cs"/>
                        </a:rPr>
                        <a:t>POZOR! Nad 260°C </a:t>
                      </a:r>
                      <a:r>
                        <a:rPr lang="cs-CZ" sz="1800" b="0" i="0" kern="1200" dirty="0">
                          <a:solidFill>
                            <a:srgbClr val="FF0000"/>
                          </a:solidFill>
                          <a:effectLst/>
                          <a:latin typeface="+mn-lt"/>
                          <a:ea typeface="+mn-ea"/>
                          <a:cs typeface="+mn-cs"/>
                        </a:rPr>
                        <a:t>se začínají rozkládat </a:t>
                      </a:r>
                      <a:r>
                        <a:rPr lang="cs-CZ" sz="1800" b="0" i="0" kern="1200" dirty="0" smtClean="0">
                          <a:solidFill>
                            <a:srgbClr val="FF0000"/>
                          </a:solidFill>
                          <a:effectLst/>
                          <a:latin typeface="+mn-lt"/>
                          <a:ea typeface="+mn-ea"/>
                          <a:cs typeface="+mn-cs"/>
                        </a:rPr>
                        <a:t>nepřilnavé </a:t>
                      </a:r>
                      <a:r>
                        <a:rPr lang="cs-CZ" sz="1800" b="0" i="0" kern="1200" dirty="0">
                          <a:solidFill>
                            <a:srgbClr val="FF0000"/>
                          </a:solidFill>
                          <a:effectLst/>
                          <a:latin typeface="+mn-lt"/>
                          <a:ea typeface="+mn-ea"/>
                          <a:cs typeface="+mn-cs"/>
                        </a:rPr>
                        <a:t>povrchy. </a:t>
                      </a:r>
                      <a:r>
                        <a:rPr lang="cs-CZ" sz="1800" b="1" i="0" kern="1200" dirty="0">
                          <a:solidFill>
                            <a:srgbClr val="FF0000"/>
                          </a:solidFill>
                          <a:effectLst/>
                          <a:latin typeface="+mn-lt"/>
                          <a:ea typeface="+mn-ea"/>
                          <a:cs typeface="+mn-cs"/>
                        </a:rPr>
                        <a:t>Nad 370°C </a:t>
                      </a:r>
                      <a:r>
                        <a:rPr lang="cs-CZ" sz="1800" b="0" i="0" kern="1200" dirty="0">
                          <a:solidFill>
                            <a:srgbClr val="FF0000"/>
                          </a:solidFill>
                          <a:effectLst/>
                          <a:latin typeface="+mn-lt"/>
                          <a:ea typeface="+mn-ea"/>
                          <a:cs typeface="+mn-cs"/>
                        </a:rPr>
                        <a:t>z </a:t>
                      </a:r>
                      <a:r>
                        <a:rPr lang="cs-CZ" sz="1800" b="0" i="0" kern="1200" dirty="0" smtClean="0">
                          <a:solidFill>
                            <a:srgbClr val="FF0000"/>
                          </a:solidFill>
                          <a:effectLst/>
                          <a:latin typeface="+mn-lt"/>
                          <a:ea typeface="+mn-ea"/>
                          <a:cs typeface="+mn-cs"/>
                        </a:rPr>
                        <a:t>nich </a:t>
                      </a:r>
                      <a:r>
                        <a:rPr lang="cs-CZ" sz="1800" b="0" i="0" kern="1200" dirty="0">
                          <a:solidFill>
                            <a:srgbClr val="FF0000"/>
                          </a:solidFill>
                          <a:effectLst/>
                          <a:latin typeface="+mn-lt"/>
                          <a:ea typeface="+mn-ea"/>
                          <a:cs typeface="+mn-cs"/>
                        </a:rPr>
                        <a:t>začnou unikat nebezpečné výpary. </a:t>
                      </a:r>
                      <a:r>
                        <a:rPr lang="cs-CZ" sz="1800" b="0" i="0" kern="1200" dirty="0">
                          <a:solidFill>
                            <a:schemeClr val="dk1"/>
                          </a:solidFill>
                          <a:effectLst/>
                          <a:latin typeface="+mn-lt"/>
                          <a:ea typeface="+mn-ea"/>
                          <a:cs typeface="+mn-cs"/>
                        </a:rPr>
                        <a:t>Na plynu dosahuje teplota plamenů kolem 390 °C, litinové plotýnky mohou mít až 450 °C, u sklo-keramických varných desek je to asi 430 °C, maximum je v krajních případech až 600 °C </a:t>
                      </a:r>
                      <a:r>
                        <a:rPr lang="cs-CZ" sz="1600" b="0" i="0" kern="1200" dirty="0">
                          <a:solidFill>
                            <a:schemeClr val="dk1"/>
                          </a:solidFill>
                          <a:effectLst/>
                          <a:latin typeface="+mn-lt"/>
                          <a:ea typeface="+mn-ea"/>
                          <a:cs typeface="+mn-cs"/>
                        </a:rPr>
                        <a:t>Zdroj: </a:t>
                      </a:r>
                      <a:r>
                        <a:rPr lang="cs-CZ" sz="1600" b="0" i="0" u="none" strike="noStrike" kern="1200" dirty="0">
                          <a:solidFill>
                            <a:schemeClr val="dk1"/>
                          </a:solidFill>
                          <a:effectLst/>
                          <a:latin typeface="+mn-lt"/>
                          <a:ea typeface="+mn-ea"/>
                          <a:cs typeface="+mn-cs"/>
                          <a:hlinkClick r:id="rId2"/>
                        </a:rPr>
                        <a:t>https://www.idnes.cz/bydleni/spotrebice/jak-se-neotravit-pri-smazeni-na-panvi.A081126_095402_kuchyne_rez</a:t>
                      </a:r>
                      <a:endParaRPr lang="cs-CZ" sz="1600" b="0" dirty="0">
                        <a:solidFill>
                          <a:srgbClr val="FF0000"/>
                        </a:solidFill>
                      </a:endParaRPr>
                    </a:p>
                  </a:txBody>
                  <a:tcPr/>
                </a:tc>
                <a:extLst>
                  <a:ext uri="{0D108BD9-81ED-4DB2-BD59-A6C34878D82A}">
                    <a16:rowId xmlns:a16="http://schemas.microsoft.com/office/drawing/2014/main" val="226362176"/>
                  </a:ext>
                </a:extLst>
              </a:tr>
              <a:tr h="768342">
                <a:tc>
                  <a:txBody>
                    <a:bodyPr/>
                    <a:lstStyle/>
                    <a:p>
                      <a:pPr algn="ctr"/>
                      <a:r>
                        <a:rPr lang="cs-CZ" dirty="0"/>
                        <a:t>Rozložení</a:t>
                      </a:r>
                    </a:p>
                    <a:p>
                      <a:pPr algn="ctr"/>
                      <a:r>
                        <a:rPr lang="cs-CZ" dirty="0"/>
                        <a:t> v </a:t>
                      </a:r>
                    </a:p>
                    <a:p>
                      <a:pPr algn="ctr"/>
                      <a:r>
                        <a:rPr lang="cs-CZ" dirty="0"/>
                        <a:t>objemu</a:t>
                      </a:r>
                    </a:p>
                  </a:txBody>
                  <a:tcPr/>
                </a:tc>
                <a:tc>
                  <a:txBody>
                    <a:bodyPr/>
                    <a:lstStyle/>
                    <a:p>
                      <a:pPr algn="ctr"/>
                      <a:r>
                        <a:rPr lang="cs-CZ" dirty="0"/>
                        <a:t>Ihned působí v celém objemu a </a:t>
                      </a:r>
                      <a:r>
                        <a:rPr lang="cs-CZ" dirty="0" smtClean="0"/>
                        <a:t>ihned </a:t>
                      </a:r>
                      <a:r>
                        <a:rPr lang="cs-CZ" dirty="0"/>
                        <a:t>zasáhne celou intenzitou dovnitř. </a:t>
                      </a:r>
                      <a:r>
                        <a:rPr lang="cs-CZ" b="1" dirty="0">
                          <a:solidFill>
                            <a:srgbClr val="FF0000"/>
                          </a:solidFill>
                        </a:rPr>
                        <a:t>Nehomogenní</a:t>
                      </a:r>
                      <a:r>
                        <a:rPr lang="cs-CZ" dirty="0"/>
                        <a:t>, zůstanou </a:t>
                      </a:r>
                      <a:endParaRPr lang="en-US" dirty="0"/>
                    </a:p>
                    <a:p>
                      <a:pPr algn="ctr"/>
                      <a:r>
                        <a:rPr lang="cs-CZ" dirty="0" err="1"/>
                        <a:t>nezcela</a:t>
                      </a:r>
                      <a:r>
                        <a:rPr lang="cs-CZ" dirty="0"/>
                        <a:t> prohřátá místa.</a:t>
                      </a:r>
                    </a:p>
                    <a:p>
                      <a:pPr algn="ctr"/>
                      <a:r>
                        <a:rPr lang="cs-CZ" b="1" dirty="0">
                          <a:solidFill>
                            <a:srgbClr val="FF0000"/>
                          </a:solidFill>
                        </a:rPr>
                        <a:t>POZOR na bakterie! </a:t>
                      </a:r>
                      <a:r>
                        <a:rPr lang="cs-CZ" b="1" dirty="0">
                          <a:solidFill>
                            <a:schemeClr val="bg1"/>
                          </a:solidFill>
                        </a:rPr>
                        <a:t>Rychlost ohřevu zaleží na množství.</a:t>
                      </a:r>
                    </a:p>
                  </a:txBody>
                  <a:tcPr/>
                </a:tc>
                <a:tc>
                  <a:txBody>
                    <a:bodyPr/>
                    <a:lstStyle/>
                    <a:p>
                      <a:pPr algn="ctr"/>
                      <a:r>
                        <a:rPr lang="cs-CZ" dirty="0"/>
                        <a:t>Na začátku  se zahřeje pouze povrchová vrstva nebo pouze spodek (smažení).</a:t>
                      </a:r>
                    </a:p>
                    <a:p>
                      <a:pPr algn="ctr"/>
                      <a:r>
                        <a:rPr lang="cs-CZ" b="1" dirty="0">
                          <a:solidFill>
                            <a:srgbClr val="FF0000"/>
                          </a:solidFill>
                        </a:rPr>
                        <a:t>POZOR na přepálení povrchů! </a:t>
                      </a:r>
                    </a:p>
                    <a:p>
                      <a:pPr algn="ctr"/>
                      <a:r>
                        <a:rPr lang="cs-CZ" b="0" dirty="0">
                          <a:solidFill>
                            <a:schemeClr val="bg1"/>
                          </a:solidFill>
                        </a:rPr>
                        <a:t>Vnitřek může zůstat šťavnatý, povrch křupavý.</a:t>
                      </a:r>
                    </a:p>
                    <a:p>
                      <a:pPr algn="ctr"/>
                      <a:r>
                        <a:rPr lang="cs-CZ" b="1" dirty="0">
                          <a:solidFill>
                            <a:schemeClr val="bg1"/>
                          </a:solidFill>
                        </a:rPr>
                        <a:t>Rychlost ohřevu </a:t>
                      </a:r>
                      <a:r>
                        <a:rPr lang="cs-CZ" b="1" dirty="0" smtClean="0">
                          <a:solidFill>
                            <a:schemeClr val="bg1"/>
                          </a:solidFill>
                        </a:rPr>
                        <a:t>nezáleží </a:t>
                      </a:r>
                      <a:r>
                        <a:rPr lang="cs-CZ" b="1" dirty="0">
                          <a:solidFill>
                            <a:schemeClr val="bg1"/>
                          </a:solidFill>
                        </a:rPr>
                        <a:t>na množství.</a:t>
                      </a:r>
                      <a:endParaRPr lang="cs-CZ" b="0" dirty="0">
                        <a:solidFill>
                          <a:schemeClr val="bg1"/>
                        </a:solidFill>
                      </a:endParaRPr>
                    </a:p>
                  </a:txBody>
                  <a:tcPr/>
                </a:tc>
                <a:extLst>
                  <a:ext uri="{0D108BD9-81ED-4DB2-BD59-A6C34878D82A}">
                    <a16:rowId xmlns:a16="http://schemas.microsoft.com/office/drawing/2014/main" val="3432136304"/>
                  </a:ext>
                </a:extLst>
              </a:tr>
            </a:tbl>
          </a:graphicData>
        </a:graphic>
      </p:graphicFrame>
    </p:spTree>
    <p:extLst>
      <p:ext uri="{BB962C8B-B14F-4D97-AF65-F5344CB8AC3E}">
        <p14:creationId xmlns:p14="http://schemas.microsoft.com/office/powerpoint/2010/main" val="2096292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8D88C559-B9A9-4AEB-87CB-FE487A8C2EFF}"/>
              </a:ext>
            </a:extLst>
          </p:cNvPr>
          <p:cNvGraphicFramePr>
            <a:graphicFrameLocks noGrp="1"/>
          </p:cNvGraphicFramePr>
          <p:nvPr>
            <p:extLst>
              <p:ext uri="{D42A27DB-BD31-4B8C-83A1-F6EECF244321}">
                <p14:modId xmlns:p14="http://schemas.microsoft.com/office/powerpoint/2010/main" val="3162023049"/>
              </p:ext>
            </p:extLst>
          </p:nvPr>
        </p:nvGraphicFramePr>
        <p:xfrm>
          <a:off x="1475656" y="1397000"/>
          <a:ext cx="6696744" cy="1889760"/>
        </p:xfrm>
        <a:graphic>
          <a:graphicData uri="http://schemas.openxmlformats.org/drawingml/2006/table">
            <a:tbl>
              <a:tblPr firstRow="1" bandRow="1">
                <a:tableStyleId>{5C22544A-7EE6-4342-B048-85BDC9FD1C3A}</a:tableStyleId>
              </a:tblPr>
              <a:tblGrid>
                <a:gridCol w="3372544">
                  <a:extLst>
                    <a:ext uri="{9D8B030D-6E8A-4147-A177-3AD203B41FA5}">
                      <a16:colId xmlns:a16="http://schemas.microsoft.com/office/drawing/2014/main" val="3885546652"/>
                    </a:ext>
                  </a:extLst>
                </a:gridCol>
                <a:gridCol w="3324200">
                  <a:extLst>
                    <a:ext uri="{9D8B030D-6E8A-4147-A177-3AD203B41FA5}">
                      <a16:colId xmlns:a16="http://schemas.microsoft.com/office/drawing/2014/main" val="573170375"/>
                    </a:ext>
                  </a:extLst>
                </a:gridCol>
              </a:tblGrid>
              <a:tr h="619956">
                <a:tc>
                  <a:txBody>
                    <a:bodyPr/>
                    <a:lstStyle/>
                    <a:p>
                      <a:pPr algn="ctr"/>
                      <a:r>
                        <a:rPr lang="cs-CZ" sz="2800" dirty="0"/>
                        <a:t> MIKROVLNKA </a:t>
                      </a:r>
                    </a:p>
                    <a:p>
                      <a:pPr algn="ctr"/>
                      <a:r>
                        <a:rPr lang="cs-CZ" sz="2800" dirty="0"/>
                        <a:t>pro</a:t>
                      </a:r>
                    </a:p>
                  </a:txBody>
                  <a:tcPr/>
                </a:tc>
                <a:tc>
                  <a:txBody>
                    <a:bodyPr/>
                    <a:lstStyle/>
                    <a:p>
                      <a:pPr algn="ctr"/>
                      <a:r>
                        <a:rPr lang="cs-CZ" sz="2800" dirty="0"/>
                        <a:t>PLOTNA </a:t>
                      </a:r>
                    </a:p>
                    <a:p>
                      <a:pPr algn="ctr"/>
                      <a:r>
                        <a:rPr lang="cs-CZ" sz="2800" dirty="0"/>
                        <a:t>pro</a:t>
                      </a:r>
                    </a:p>
                  </a:txBody>
                  <a:tcPr/>
                </a:tc>
                <a:extLst>
                  <a:ext uri="{0D108BD9-81ED-4DB2-BD59-A6C34878D82A}">
                    <a16:rowId xmlns:a16="http://schemas.microsoft.com/office/drawing/2014/main" val="2693017574"/>
                  </a:ext>
                </a:extLst>
              </a:tr>
              <a:tr h="619956">
                <a:tc>
                  <a:txBody>
                    <a:bodyPr/>
                    <a:lstStyle/>
                    <a:p>
                      <a:pPr algn="ctr"/>
                      <a:r>
                        <a:rPr lang="cs-CZ" sz="2800" dirty="0"/>
                        <a:t>rychlý ohřev</a:t>
                      </a:r>
                      <a:r>
                        <a:rPr lang="en-US" sz="2800" dirty="0"/>
                        <a:t>,</a:t>
                      </a:r>
                    </a:p>
                    <a:p>
                      <a:pPr algn="ctr"/>
                      <a:r>
                        <a:rPr lang="cs-CZ" sz="2800" dirty="0"/>
                        <a:t>b</a:t>
                      </a:r>
                      <a:r>
                        <a:rPr lang="en-US" sz="2800" dirty="0" err="1"/>
                        <a:t>ez</a:t>
                      </a:r>
                      <a:r>
                        <a:rPr lang="en-US" sz="2800" dirty="0"/>
                        <a:t> </a:t>
                      </a:r>
                      <a:r>
                        <a:rPr lang="cs-CZ" sz="2800" dirty="0" smtClean="0"/>
                        <a:t>připálení</a:t>
                      </a:r>
                      <a:endParaRPr lang="cs-CZ" sz="2800" dirty="0"/>
                    </a:p>
                  </a:txBody>
                  <a:tcPr/>
                </a:tc>
                <a:tc>
                  <a:txBody>
                    <a:bodyPr/>
                    <a:lstStyle/>
                    <a:p>
                      <a:pPr algn="ctr"/>
                      <a:r>
                        <a:rPr lang="cs-CZ" sz="2800" dirty="0"/>
                        <a:t> přípravu chutného jídla</a:t>
                      </a:r>
                    </a:p>
                  </a:txBody>
                  <a:tcPr/>
                </a:tc>
                <a:extLst>
                  <a:ext uri="{0D108BD9-81ED-4DB2-BD59-A6C34878D82A}">
                    <a16:rowId xmlns:a16="http://schemas.microsoft.com/office/drawing/2014/main" val="2046752787"/>
                  </a:ext>
                </a:extLst>
              </a:tr>
            </a:tbl>
          </a:graphicData>
        </a:graphic>
      </p:graphicFrame>
    </p:spTree>
    <p:extLst>
      <p:ext uri="{BB962C8B-B14F-4D97-AF65-F5344CB8AC3E}">
        <p14:creationId xmlns:p14="http://schemas.microsoft.com/office/powerpoint/2010/main" val="4071212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7DEA859-92B9-42E1-8D38-D45677B7DE9B}"/>
              </a:ext>
            </a:extLst>
          </p:cNvPr>
          <p:cNvSpPr>
            <a:spLocks noGrp="1"/>
          </p:cNvSpPr>
          <p:nvPr>
            <p:ph type="title"/>
          </p:nvPr>
        </p:nvSpPr>
        <p:spPr/>
        <p:txBody>
          <a:bodyPr>
            <a:normAutofit fontScale="90000"/>
          </a:bodyPr>
          <a:lstStyle/>
          <a:p>
            <a:r>
              <a:rPr lang="cs-CZ" dirty="0"/>
              <a:t>Video</a:t>
            </a:r>
            <a:br>
              <a:rPr lang="cs-CZ" dirty="0"/>
            </a:br>
            <a:endParaRPr lang="cs-CZ" dirty="0"/>
          </a:p>
        </p:txBody>
      </p:sp>
      <p:sp>
        <p:nvSpPr>
          <p:cNvPr id="2" name="TextovéPole 1">
            <a:extLst>
              <a:ext uri="{FF2B5EF4-FFF2-40B4-BE49-F238E27FC236}">
                <a16:creationId xmlns:a16="http://schemas.microsoft.com/office/drawing/2014/main" id="{E44FEF6D-0405-4312-B9DF-F42A853456EB}"/>
              </a:ext>
            </a:extLst>
          </p:cNvPr>
          <p:cNvSpPr txBox="1"/>
          <p:nvPr/>
        </p:nvSpPr>
        <p:spPr>
          <a:xfrm>
            <a:off x="1835696" y="548680"/>
            <a:ext cx="5969904" cy="646331"/>
          </a:xfrm>
          <a:prstGeom prst="rect">
            <a:avLst/>
          </a:prstGeom>
          <a:noFill/>
        </p:spPr>
        <p:txBody>
          <a:bodyPr wrap="none" rtlCol="0">
            <a:spAutoFit/>
          </a:bodyPr>
          <a:lstStyle/>
          <a:p>
            <a:r>
              <a:rPr lang="cs-CZ" dirty="0">
                <a:hlinkClick r:id="rId3"/>
              </a:rPr>
              <a:t>Badatelna -- 2. díl: Co nedávat do mikrovlnky. A proč vlastně?</a:t>
            </a:r>
          </a:p>
          <a:p>
            <a:endParaRPr lang="cs-CZ" dirty="0"/>
          </a:p>
        </p:txBody>
      </p:sp>
      <p:pic>
        <p:nvPicPr>
          <p:cNvPr id="5" name="Online médium 4" title="Badatelna -- 2. díl: Co nedávat do mikrovlnky. A proč vlastně?">
            <a:hlinkClick r:id="" action="ppaction://media"/>
            <a:extLst>
              <a:ext uri="{FF2B5EF4-FFF2-40B4-BE49-F238E27FC236}">
                <a16:creationId xmlns:a16="http://schemas.microsoft.com/office/drawing/2014/main" id="{19D41155-8B60-4EE5-9145-12AEDE73C966}"/>
              </a:ext>
            </a:extLst>
          </p:cNvPr>
          <p:cNvPicPr>
            <a:picLocks noRot="1" noChangeAspect="1"/>
          </p:cNvPicPr>
          <p:nvPr>
            <a:videoFile r:link="rId1"/>
          </p:nvPr>
        </p:nvPicPr>
        <p:blipFill>
          <a:blip r:embed="rId4"/>
          <a:stretch>
            <a:fillRect/>
          </a:stretch>
        </p:blipFill>
        <p:spPr>
          <a:xfrm>
            <a:off x="457978" y="980728"/>
            <a:ext cx="8228043" cy="5877272"/>
          </a:xfrm>
          <a:prstGeom prst="rect">
            <a:avLst/>
          </a:prstGeom>
        </p:spPr>
      </p:pic>
    </p:spTree>
    <p:extLst>
      <p:ext uri="{BB962C8B-B14F-4D97-AF65-F5344CB8AC3E}">
        <p14:creationId xmlns:p14="http://schemas.microsoft.com/office/powerpoint/2010/main" val="3916581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AE4A3AE4-D2DA-486D-92AC-3841EB62F6E8}"/>
              </a:ext>
            </a:extLst>
          </p:cNvPr>
          <p:cNvSpPr txBox="1"/>
          <p:nvPr/>
        </p:nvSpPr>
        <p:spPr>
          <a:xfrm>
            <a:off x="2483768" y="1700808"/>
            <a:ext cx="3574482" cy="923330"/>
          </a:xfrm>
          <a:prstGeom prst="rect">
            <a:avLst/>
          </a:prstGeom>
          <a:noFill/>
        </p:spPr>
        <p:txBody>
          <a:bodyPr wrap="square" rtlCol="0">
            <a:spAutoFit/>
          </a:bodyPr>
          <a:lstStyle/>
          <a:p>
            <a:r>
              <a:rPr lang="cs-CZ" sz="5400" dirty="0">
                <a:solidFill>
                  <a:srgbClr val="FFFF00"/>
                </a:solidFill>
              </a:rPr>
              <a:t>Použití</a:t>
            </a:r>
          </a:p>
        </p:txBody>
      </p:sp>
    </p:spTree>
    <p:extLst>
      <p:ext uri="{BB962C8B-B14F-4D97-AF65-F5344CB8AC3E}">
        <p14:creationId xmlns:p14="http://schemas.microsoft.com/office/powerpoint/2010/main" val="2437627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BAF503D3-F5EF-4932-8B31-2756811EB12A}"/>
              </a:ext>
            </a:extLst>
          </p:cNvPr>
          <p:cNvSpPr>
            <a:spLocks noGrp="1"/>
          </p:cNvSpPr>
          <p:nvPr>
            <p:ph sz="quarter" idx="13"/>
          </p:nvPr>
        </p:nvSpPr>
        <p:spPr>
          <a:xfrm>
            <a:off x="755576" y="332656"/>
            <a:ext cx="7992888" cy="3960440"/>
          </a:xfrm>
        </p:spPr>
        <p:txBody>
          <a:bodyPr>
            <a:normAutofit fontScale="25000" lnSpcReduction="20000"/>
          </a:bodyPr>
          <a:lstStyle/>
          <a:p>
            <a:r>
              <a:rPr lang="cs-CZ" sz="16000" b="1" dirty="0">
                <a:solidFill>
                  <a:srgbClr val="FFFF00"/>
                </a:solidFill>
              </a:rPr>
              <a:t>Sušení </a:t>
            </a:r>
          </a:p>
          <a:p>
            <a:r>
              <a:rPr lang="cs-CZ" sz="9600" b="1" dirty="0"/>
              <a:t>Mikrovlnami </a:t>
            </a:r>
            <a:r>
              <a:rPr lang="cs-CZ" sz="9600" dirty="0"/>
              <a:t>lze prohřát materiál účinněji než pouhým ohřevem povrchu. Proto jsou využívány k vysoušení různých materiálů, například dřeva, keramických a farmaceutických produktů, různých granulovaných materiálů, přaden v textilním průmyslu.</a:t>
            </a:r>
          </a:p>
          <a:p>
            <a:r>
              <a:rPr lang="cs-CZ" sz="9600" dirty="0"/>
              <a:t> Faktu, že mikrovlny ohřívají hlavně vodu, se využívá i při sušení starých knih a listin. Mikrovlny jsou k písemnostem šetrné, vysouší </a:t>
            </a:r>
            <a:r>
              <a:rPr lang="cs-CZ" sz="9600" dirty="0" smtClean="0"/>
              <a:t>rovnoměrně, </a:t>
            </a:r>
            <a:r>
              <a:rPr lang="cs-CZ" sz="9600" dirty="0"/>
              <a:t>a ne od okrajů ke </a:t>
            </a:r>
            <a:r>
              <a:rPr lang="cs-CZ" sz="9600" dirty="0" smtClean="0"/>
              <a:t>středu, </a:t>
            </a:r>
            <a:r>
              <a:rPr lang="cs-CZ" sz="9600" dirty="0"/>
              <a:t>a navíc rychle. Toho se využívalo například při </a:t>
            </a:r>
            <a:r>
              <a:rPr lang="cs-CZ" sz="9600" dirty="0">
                <a:hlinkClick r:id="rId2" tooltip="Povodeň v Česku (2002)"/>
              </a:rPr>
              <a:t>povodních v roce 2002</a:t>
            </a:r>
            <a:r>
              <a:rPr lang="cs-CZ" sz="9600" dirty="0"/>
              <a:t>.</a:t>
            </a:r>
          </a:p>
          <a:p>
            <a:r>
              <a:rPr lang="cs-CZ" sz="9600" b="1" dirty="0">
                <a:solidFill>
                  <a:srgbClr val="FFFF00"/>
                </a:solidFill>
              </a:rPr>
              <a:t>Hubení domácích škůdců a vysoušení zdiva</a:t>
            </a:r>
            <a:endParaRPr lang="cs-CZ" sz="9600" dirty="0">
              <a:solidFill>
                <a:srgbClr val="FFFF00"/>
              </a:solidFill>
            </a:endParaRPr>
          </a:p>
          <a:p>
            <a:r>
              <a:rPr lang="cs-CZ" sz="9600" dirty="0"/>
              <a:t>Opět se využívá principu, že mikrovlny ohřívají vodu – těla všech </a:t>
            </a:r>
            <a:r>
              <a:rPr lang="cs-CZ" sz="9600" dirty="0">
                <a:hlinkClick r:id="rId3" tooltip="Živočichové"/>
              </a:rPr>
              <a:t>živočichů</a:t>
            </a:r>
            <a:r>
              <a:rPr lang="cs-CZ" sz="9600" dirty="0"/>
              <a:t> obsahují významné množství vody, takže působení mikrovln je usmrtí a okolní prostředí (dřevěné trámy, zdi) to nijak nepoškodí</a:t>
            </a:r>
            <a:r>
              <a:rPr lang="cs-CZ" sz="7400" dirty="0"/>
              <a:t>. </a:t>
            </a:r>
            <a:endParaRPr lang="cs-CZ" sz="9600" dirty="0"/>
          </a:p>
          <a:p>
            <a:r>
              <a:rPr lang="cs-CZ" sz="9600" b="1" dirty="0">
                <a:solidFill>
                  <a:srgbClr val="FF0000"/>
                </a:solidFill>
              </a:rPr>
              <a:t>NEZKOUŠET DOMA</a:t>
            </a:r>
          </a:p>
          <a:p>
            <a:r>
              <a:rPr lang="cs-CZ" sz="7400" dirty="0"/>
              <a:t>. </a:t>
            </a:r>
            <a:endParaRPr lang="cs-CZ" dirty="0"/>
          </a:p>
        </p:txBody>
      </p:sp>
    </p:spTree>
    <p:extLst>
      <p:ext uri="{BB962C8B-B14F-4D97-AF65-F5344CB8AC3E}">
        <p14:creationId xmlns:p14="http://schemas.microsoft.com/office/powerpoint/2010/main" val="2723157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1C046CC7-1C02-4E4E-B4E8-8BE2611B4B0A}"/>
              </a:ext>
            </a:extLst>
          </p:cNvPr>
          <p:cNvSpPr/>
          <p:nvPr/>
        </p:nvSpPr>
        <p:spPr>
          <a:xfrm>
            <a:off x="611560" y="98442"/>
            <a:ext cx="3844322" cy="646331"/>
          </a:xfrm>
          <a:prstGeom prst="rect">
            <a:avLst/>
          </a:prstGeom>
        </p:spPr>
        <p:txBody>
          <a:bodyPr wrap="none">
            <a:spAutoFit/>
          </a:bodyPr>
          <a:lstStyle/>
          <a:p>
            <a:r>
              <a:rPr lang="cs-CZ" sz="3600" b="1" dirty="0">
                <a:solidFill>
                  <a:srgbClr val="FF0000"/>
                </a:solidFill>
              </a:rPr>
              <a:t>Sušení/ sterilizace</a:t>
            </a:r>
            <a:r>
              <a:rPr lang="cs-CZ" sz="3600" b="1" dirty="0">
                <a:solidFill>
                  <a:srgbClr val="FFFF00"/>
                </a:solidFill>
              </a:rPr>
              <a:t> </a:t>
            </a:r>
          </a:p>
        </p:txBody>
      </p:sp>
      <p:pic>
        <p:nvPicPr>
          <p:cNvPr id="2052" name="Picture 4" descr="https://loyalmicrowave.com/wp-content/uploads/2019/08/17.png">
            <a:extLst>
              <a:ext uri="{FF2B5EF4-FFF2-40B4-BE49-F238E27FC236}">
                <a16:creationId xmlns:a16="http://schemas.microsoft.com/office/drawing/2014/main" id="{711DB74F-15AC-4DDC-AC1B-857284EAE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59614"/>
            <a:ext cx="6084236" cy="351013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2E10D2D-0506-4728-AD14-09A0273368E7}"/>
              </a:ext>
            </a:extLst>
          </p:cNvPr>
          <p:cNvSpPr txBox="1"/>
          <p:nvPr/>
        </p:nvSpPr>
        <p:spPr>
          <a:xfrm>
            <a:off x="179512" y="4456141"/>
            <a:ext cx="7666201" cy="369332"/>
          </a:xfrm>
          <a:prstGeom prst="rect">
            <a:avLst/>
          </a:prstGeom>
          <a:noFill/>
        </p:spPr>
        <p:txBody>
          <a:bodyPr wrap="none" rtlCol="0">
            <a:spAutoFit/>
          </a:bodyPr>
          <a:lstStyle/>
          <a:p>
            <a:r>
              <a:rPr lang="en-US" dirty="0">
                <a:hlinkClick r:id="rId3"/>
              </a:rPr>
              <a:t>The production processing of dried mushrooms - Leader (loyalmicrowave.com)</a:t>
            </a:r>
            <a:endParaRPr lang="cs-CZ" dirty="0"/>
          </a:p>
        </p:txBody>
      </p:sp>
      <p:pic>
        <p:nvPicPr>
          <p:cNvPr id="2054" name="Picture 6" descr="https://loyalmicrowave.com/wp-content/uploads/2019/08/16.png">
            <a:extLst>
              <a:ext uri="{FF2B5EF4-FFF2-40B4-BE49-F238E27FC236}">
                <a16:creationId xmlns:a16="http://schemas.microsoft.com/office/drawing/2014/main" id="{18F77B44-FF36-490E-9EC6-DC95BF185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80728"/>
            <a:ext cx="2771897"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50508DB4-A753-4A77-B1FB-6EF9A38AC471}"/>
              </a:ext>
            </a:extLst>
          </p:cNvPr>
          <p:cNvSpPr txBox="1"/>
          <p:nvPr/>
        </p:nvSpPr>
        <p:spPr>
          <a:xfrm>
            <a:off x="467544" y="5013176"/>
            <a:ext cx="7943713" cy="1200329"/>
          </a:xfrm>
          <a:prstGeom prst="rect">
            <a:avLst/>
          </a:prstGeom>
          <a:noFill/>
        </p:spPr>
        <p:txBody>
          <a:bodyPr wrap="none" rtlCol="0">
            <a:spAutoFit/>
          </a:bodyPr>
          <a:lstStyle/>
          <a:p>
            <a:r>
              <a:rPr lang="cs-CZ" sz="2400" dirty="0"/>
              <a:t>Čaj, tabák, bylinky, léky, ovoce, zelenina, ořechy, </a:t>
            </a:r>
            <a:r>
              <a:rPr lang="cs-CZ" sz="2400" dirty="0" err="1"/>
              <a:t>ryže</a:t>
            </a:r>
            <a:r>
              <a:rPr lang="cs-CZ" sz="2400" dirty="0"/>
              <a:t>, fazole,</a:t>
            </a:r>
          </a:p>
          <a:p>
            <a:r>
              <a:rPr lang="cs-CZ" sz="2400" dirty="0"/>
              <a:t> hrách, čočka, maso, …</a:t>
            </a:r>
          </a:p>
          <a:p>
            <a:r>
              <a:rPr lang="cs-CZ" sz="2400" dirty="0"/>
              <a:t>Pasterizace mléka</a:t>
            </a:r>
          </a:p>
        </p:txBody>
      </p:sp>
    </p:spTree>
    <p:extLst>
      <p:ext uri="{BB962C8B-B14F-4D97-AF65-F5344CB8AC3E}">
        <p14:creationId xmlns:p14="http://schemas.microsoft.com/office/powerpoint/2010/main" val="1183829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a:extLst>
              <a:ext uri="{FF2B5EF4-FFF2-40B4-BE49-F238E27FC236}">
                <a16:creationId xmlns:a16="http://schemas.microsoft.com/office/drawing/2014/main" id="{CABFAA7B-E993-452A-B32D-47B79E335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61" y="3429000"/>
            <a:ext cx="5672683" cy="2836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5E4C0872-949C-4187-B875-FF79A759C4E9}"/>
              </a:ext>
            </a:extLst>
          </p:cNvPr>
          <p:cNvSpPr txBox="1"/>
          <p:nvPr/>
        </p:nvSpPr>
        <p:spPr>
          <a:xfrm>
            <a:off x="195461" y="188640"/>
            <a:ext cx="4592563" cy="2769989"/>
          </a:xfrm>
          <a:prstGeom prst="rect">
            <a:avLst/>
          </a:prstGeom>
          <a:noFill/>
        </p:spPr>
        <p:txBody>
          <a:bodyPr wrap="square" rtlCol="0">
            <a:spAutoFit/>
          </a:bodyPr>
          <a:lstStyle/>
          <a:p>
            <a:r>
              <a:rPr lang="cs-CZ" dirty="0"/>
              <a:t> </a:t>
            </a:r>
            <a:r>
              <a:rPr lang="cs-CZ" sz="2000" b="1" dirty="0"/>
              <a:t>Lékařské aplikace mikrovlnné techniky</a:t>
            </a:r>
            <a:r>
              <a:rPr lang="cs-CZ" sz="2000" dirty="0"/>
              <a:t/>
            </a:r>
            <a:br>
              <a:rPr lang="cs-CZ" sz="2000" dirty="0"/>
            </a:br>
            <a:r>
              <a:rPr lang="cs-CZ" sz="2200" dirty="0"/>
              <a:t>mikrovlnná hypertermie – onkologie,</a:t>
            </a:r>
          </a:p>
          <a:p>
            <a:r>
              <a:rPr lang="cs-CZ" sz="2200" dirty="0"/>
              <a:t>mikrovlnná diatermie (prohřátí svalů) – rehabilitace,   	fyzikální léčba,</a:t>
            </a:r>
          </a:p>
          <a:p>
            <a:r>
              <a:rPr lang="cs-CZ" sz="2200" dirty="0"/>
              <a:t>mikrovlnná </a:t>
            </a:r>
            <a:r>
              <a:rPr lang="cs-CZ" sz="2200" dirty="0" err="1"/>
              <a:t>termokoagulace</a:t>
            </a:r>
            <a:r>
              <a:rPr lang="cs-CZ" sz="2200" dirty="0"/>
              <a:t> – urologie,</a:t>
            </a:r>
          </a:p>
          <a:p>
            <a:r>
              <a:rPr lang="cs-CZ" sz="2200" dirty="0"/>
              <a:t>mikrovlnný skalpel – chirurgie,</a:t>
            </a:r>
          </a:p>
          <a:p>
            <a:r>
              <a:rPr lang="cs-CZ" sz="2200" dirty="0"/>
              <a:t>rostoucí implantáty – dětská chirurgie</a:t>
            </a:r>
            <a:r>
              <a:rPr lang="cs-CZ" dirty="0"/>
              <a:t>.</a:t>
            </a:r>
          </a:p>
        </p:txBody>
      </p:sp>
      <p:sp>
        <p:nvSpPr>
          <p:cNvPr id="5" name="Obdélník 4">
            <a:extLst>
              <a:ext uri="{FF2B5EF4-FFF2-40B4-BE49-F238E27FC236}">
                <a16:creationId xmlns:a16="http://schemas.microsoft.com/office/drawing/2014/main" id="{26DED44A-F706-4F21-AA0C-006D93E85FE5}"/>
              </a:ext>
            </a:extLst>
          </p:cNvPr>
          <p:cNvSpPr/>
          <p:nvPr/>
        </p:nvSpPr>
        <p:spPr>
          <a:xfrm>
            <a:off x="4962795" y="-57581"/>
            <a:ext cx="4188875" cy="3016210"/>
          </a:xfrm>
          <a:prstGeom prst="rect">
            <a:avLst/>
          </a:prstGeom>
        </p:spPr>
        <p:txBody>
          <a:bodyPr wrap="square">
            <a:spAutoFit/>
          </a:bodyPr>
          <a:lstStyle/>
          <a:p>
            <a:r>
              <a:rPr lang="cs-CZ" sz="2800" dirty="0">
                <a:solidFill>
                  <a:srgbClr val="FFFF00"/>
                </a:solidFill>
                <a:latin typeface="Open Sans"/>
              </a:rPr>
              <a:t>Princip hypertermie</a:t>
            </a:r>
          </a:p>
          <a:p>
            <a:r>
              <a:rPr lang="cs-CZ" dirty="0">
                <a:solidFill>
                  <a:srgbClr val="FFFF00"/>
                </a:solidFill>
                <a:latin typeface="Open Sans"/>
              </a:rPr>
              <a:t>ohřev nádorové tkáně na teplotu vyšší než 42˚C a nižší než 45˚C</a:t>
            </a:r>
          </a:p>
          <a:p>
            <a:r>
              <a:rPr lang="cs-CZ" dirty="0">
                <a:solidFill>
                  <a:srgbClr val="FFFF00"/>
                </a:solidFill>
                <a:latin typeface="Open Sans"/>
              </a:rPr>
              <a:t>založeno na smrtelných účincích tepla</a:t>
            </a:r>
          </a:p>
          <a:p>
            <a:r>
              <a:rPr lang="cs-CZ" dirty="0">
                <a:solidFill>
                  <a:srgbClr val="FFFF00"/>
                </a:solidFill>
                <a:latin typeface="Open Sans"/>
              </a:rPr>
              <a:t>nádorové buňky jsou </a:t>
            </a:r>
            <a:r>
              <a:rPr lang="cs-CZ" dirty="0" err="1">
                <a:solidFill>
                  <a:srgbClr val="FFFF00"/>
                </a:solidFill>
                <a:latin typeface="Open Sans"/>
              </a:rPr>
              <a:t>termosenzitivnější</a:t>
            </a:r>
            <a:r>
              <a:rPr lang="cs-CZ" dirty="0">
                <a:solidFill>
                  <a:srgbClr val="FFFF00"/>
                </a:solidFill>
                <a:latin typeface="Open Sans"/>
              </a:rPr>
              <a:t> než buňky zdravé tkáně,</a:t>
            </a:r>
          </a:p>
          <a:p>
            <a:r>
              <a:rPr lang="cs-CZ" dirty="0">
                <a:solidFill>
                  <a:srgbClr val="FFFF00"/>
                </a:solidFill>
                <a:latin typeface="Open Sans"/>
              </a:rPr>
              <a:t>považována za standardní součást terapie, často kombinována s radioterapií a chemoterapií aplikována 1 x týdně</a:t>
            </a:r>
            <a:endParaRPr lang="cs-CZ" dirty="0">
              <a:solidFill>
                <a:srgbClr val="FFFF00"/>
              </a:solidFill>
            </a:endParaRPr>
          </a:p>
        </p:txBody>
      </p:sp>
      <p:sp>
        <p:nvSpPr>
          <p:cNvPr id="3" name="TextovéPole 2">
            <a:extLst>
              <a:ext uri="{FF2B5EF4-FFF2-40B4-BE49-F238E27FC236}">
                <a16:creationId xmlns:a16="http://schemas.microsoft.com/office/drawing/2014/main" id="{C59271FF-90C2-4DB8-94E7-D54C220BF8C5}"/>
              </a:ext>
            </a:extLst>
          </p:cNvPr>
          <p:cNvSpPr txBox="1"/>
          <p:nvPr/>
        </p:nvSpPr>
        <p:spPr>
          <a:xfrm>
            <a:off x="195461" y="6346194"/>
            <a:ext cx="1710725" cy="646331"/>
          </a:xfrm>
          <a:prstGeom prst="rect">
            <a:avLst/>
          </a:prstGeom>
          <a:noFill/>
        </p:spPr>
        <p:txBody>
          <a:bodyPr wrap="none" rtlCol="0">
            <a:spAutoFit/>
          </a:bodyPr>
          <a:lstStyle/>
          <a:p>
            <a:pPr lvl="0" eaLnBrk="0" fontAlgn="base" hangingPunct="0">
              <a:spcBef>
                <a:spcPct val="0"/>
              </a:spcBef>
              <a:spcAft>
                <a:spcPct val="0"/>
              </a:spcAft>
            </a:pPr>
            <a:r>
              <a:rPr lang="cs-CZ" altLang="cs-CZ" dirty="0">
                <a:solidFill>
                  <a:srgbClr val="5F6368"/>
                </a:solidFill>
                <a:latin typeface="Roboto"/>
                <a:hlinkClick r:id="rId3" tooltip="Untitled"/>
              </a:rPr>
              <a:t>dspace.cvut.cz</a:t>
            </a:r>
            <a:endParaRPr lang="cs-CZ" altLang="cs-CZ" sz="4800" dirty="0">
              <a:solidFill>
                <a:srgbClr val="2962FF"/>
              </a:solidFill>
              <a:latin typeface="Roboto"/>
            </a:endParaRPr>
          </a:p>
          <a:p>
            <a:endParaRPr lang="cs-CZ" dirty="0"/>
          </a:p>
        </p:txBody>
      </p:sp>
    </p:spTree>
    <p:extLst>
      <p:ext uri="{BB962C8B-B14F-4D97-AF65-F5344CB8AC3E}">
        <p14:creationId xmlns:p14="http://schemas.microsoft.com/office/powerpoint/2010/main" val="4143397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8B0DA14-AB3E-46DD-86FE-FDF90B1D1164}"/>
              </a:ext>
            </a:extLst>
          </p:cNvPr>
          <p:cNvSpPr/>
          <p:nvPr/>
        </p:nvSpPr>
        <p:spPr>
          <a:xfrm>
            <a:off x="323528" y="157975"/>
            <a:ext cx="5184576" cy="1477328"/>
          </a:xfrm>
          <a:prstGeom prst="rect">
            <a:avLst/>
          </a:prstGeom>
        </p:spPr>
        <p:txBody>
          <a:bodyPr wrap="square">
            <a:spAutoFit/>
          </a:bodyPr>
          <a:lstStyle/>
          <a:p>
            <a:r>
              <a:rPr lang="cs-CZ" b="1" dirty="0">
                <a:solidFill>
                  <a:srgbClr val="FFFF00"/>
                </a:solidFill>
              </a:rPr>
              <a:t>Mikrovlnné zbraně</a:t>
            </a:r>
          </a:p>
          <a:p>
            <a:r>
              <a:rPr lang="cs-CZ" dirty="0"/>
              <a:t>Mikrovlny se používají jako zbraně například proti demonstrantům. Koncentrované mikrovlny vyvolávají nepříjemné reakce organismu a mohou způsobit i </a:t>
            </a:r>
            <a:r>
              <a:rPr lang="cs-CZ" dirty="0">
                <a:hlinkClick r:id="rId2" tooltip="Popálenina"/>
              </a:rPr>
              <a:t>popáleniny</a:t>
            </a:r>
            <a:r>
              <a:rPr lang="cs-CZ" dirty="0"/>
              <a:t>.</a:t>
            </a:r>
            <a:r>
              <a:rPr lang="cs-CZ" baseline="30000" dirty="0">
                <a:hlinkClick r:id="rId3"/>
              </a:rPr>
              <a:t>[3]</a:t>
            </a:r>
            <a:endParaRPr lang="cs-CZ" dirty="0"/>
          </a:p>
        </p:txBody>
      </p:sp>
      <p:pic>
        <p:nvPicPr>
          <p:cNvPr id="1026" name="Picture 2" descr="Don't Miss the Boat on High-Power Microwave Defense | Proceedings - May  2021 Vol. 147/5/1,419">
            <a:extLst>
              <a:ext uri="{FF2B5EF4-FFF2-40B4-BE49-F238E27FC236}">
                <a16:creationId xmlns:a16="http://schemas.microsoft.com/office/drawing/2014/main" id="{E48F0B91-C8AC-4436-B7FC-04D52968F3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004" y="252983"/>
            <a:ext cx="3573530" cy="279566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735C35C-AF83-4EFF-9AE1-CFCD325199E3}"/>
              </a:ext>
            </a:extLst>
          </p:cNvPr>
          <p:cNvSpPr txBox="1"/>
          <p:nvPr/>
        </p:nvSpPr>
        <p:spPr>
          <a:xfrm>
            <a:off x="5148064" y="5949280"/>
            <a:ext cx="2219390" cy="461665"/>
          </a:xfrm>
          <a:prstGeom prst="rect">
            <a:avLst/>
          </a:prstGeom>
          <a:noFill/>
        </p:spPr>
        <p:txBody>
          <a:bodyPr wrap="none" rtlCol="0">
            <a:spAutoFit/>
          </a:bodyPr>
          <a:lstStyle/>
          <a:p>
            <a:r>
              <a:rPr lang="cs-CZ" sz="2400" b="1" dirty="0">
                <a:solidFill>
                  <a:srgbClr val="FFFF00"/>
                </a:solidFill>
              </a:rPr>
              <a:t>130 °F </a:t>
            </a:r>
            <a:r>
              <a:rPr lang="cs-CZ" sz="2400" b="1" dirty="0" smtClean="0">
                <a:solidFill>
                  <a:srgbClr val="FFFF00"/>
                </a:solidFill>
              </a:rPr>
              <a:t>≈ 54,4 </a:t>
            </a:r>
            <a:r>
              <a:rPr lang="cs-CZ" sz="2400" b="1" dirty="0">
                <a:solidFill>
                  <a:srgbClr val="FFFF00"/>
                </a:solidFill>
              </a:rPr>
              <a:t>°C</a:t>
            </a:r>
            <a:endParaRPr lang="cs-CZ" sz="2400" dirty="0">
              <a:solidFill>
                <a:srgbClr val="FFFF00"/>
              </a:solidFill>
            </a:endParaRPr>
          </a:p>
        </p:txBody>
      </p:sp>
      <p:sp>
        <p:nvSpPr>
          <p:cNvPr id="7" name="TextovéPole 6">
            <a:extLst>
              <a:ext uri="{FF2B5EF4-FFF2-40B4-BE49-F238E27FC236}">
                <a16:creationId xmlns:a16="http://schemas.microsoft.com/office/drawing/2014/main" id="{4B6BF8FC-925C-4F73-BBEF-44F3E89D5090}"/>
              </a:ext>
            </a:extLst>
          </p:cNvPr>
          <p:cNvSpPr txBox="1"/>
          <p:nvPr/>
        </p:nvSpPr>
        <p:spPr>
          <a:xfrm>
            <a:off x="5148064" y="3181659"/>
            <a:ext cx="3707904" cy="830997"/>
          </a:xfrm>
          <a:prstGeom prst="rect">
            <a:avLst/>
          </a:prstGeom>
          <a:noFill/>
        </p:spPr>
        <p:txBody>
          <a:bodyPr wrap="square" rtlCol="0">
            <a:spAutoFit/>
          </a:bodyPr>
          <a:lstStyle/>
          <a:p>
            <a:r>
              <a:rPr lang="en-US" sz="1600" dirty="0">
                <a:hlinkClick r:id="rId5"/>
              </a:rPr>
              <a:t>Don’t Miss the Boat on High-Power Microwave Defense | Proceedings - May 2021 Vol. 147/5/1,419 (usni.org)</a:t>
            </a:r>
            <a:endParaRPr lang="cs-CZ" sz="1600" dirty="0"/>
          </a:p>
        </p:txBody>
      </p:sp>
      <p:pic>
        <p:nvPicPr>
          <p:cNvPr id="1027" name="Picture 3" descr=" Heat-ray gun infographic">
            <a:extLst>
              <a:ext uri="{FF2B5EF4-FFF2-40B4-BE49-F238E27FC236}">
                <a16:creationId xmlns:a16="http://schemas.microsoft.com/office/drawing/2014/main" id="{E4E87FDE-9336-4CED-84F5-7B954BB7F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635303"/>
            <a:ext cx="4464496" cy="51840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D688D3A4-83F9-4F23-8E72-8D9E4A48092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a: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1" name="TextovéPole 10">
            <a:extLst>
              <a:ext uri="{FF2B5EF4-FFF2-40B4-BE49-F238E27FC236}">
                <a16:creationId xmlns:a16="http://schemas.microsoft.com/office/drawing/2014/main" id="{684B327C-B0B1-4E84-9308-DA3BD3FDAE1D}"/>
              </a:ext>
            </a:extLst>
          </p:cNvPr>
          <p:cNvSpPr txBox="1"/>
          <p:nvPr/>
        </p:nvSpPr>
        <p:spPr>
          <a:xfrm>
            <a:off x="5292080" y="5010501"/>
            <a:ext cx="3173946" cy="830997"/>
          </a:xfrm>
          <a:prstGeom prst="rect">
            <a:avLst/>
          </a:prstGeom>
          <a:noFill/>
        </p:spPr>
        <p:txBody>
          <a:bodyPr wrap="none" rtlCol="0">
            <a:spAutoFit/>
          </a:bodyPr>
          <a:lstStyle/>
          <a:p>
            <a:r>
              <a:rPr lang="cs-CZ" sz="2400" b="1" dirty="0" err="1">
                <a:solidFill>
                  <a:srgbClr val="FFFF00"/>
                </a:solidFill>
              </a:rPr>
              <a:t>Transmiter</a:t>
            </a:r>
            <a:r>
              <a:rPr lang="cs-CZ" sz="2400" b="1" dirty="0">
                <a:solidFill>
                  <a:srgbClr val="FFFF00"/>
                </a:solidFill>
              </a:rPr>
              <a:t> produkuje </a:t>
            </a:r>
          </a:p>
          <a:p>
            <a:r>
              <a:rPr lang="cs-CZ" sz="2400" b="1" dirty="0">
                <a:solidFill>
                  <a:srgbClr val="FFFF00"/>
                </a:solidFill>
              </a:rPr>
              <a:t>95 GHz vlny</a:t>
            </a:r>
            <a:endParaRPr lang="cs-CZ" sz="2400" dirty="0">
              <a:solidFill>
                <a:srgbClr val="FFFF00"/>
              </a:solidFill>
            </a:endParaRPr>
          </a:p>
        </p:txBody>
      </p:sp>
      <p:sp>
        <p:nvSpPr>
          <p:cNvPr id="9" name="TextovéPole 8">
            <a:extLst>
              <a:ext uri="{FF2B5EF4-FFF2-40B4-BE49-F238E27FC236}">
                <a16:creationId xmlns:a16="http://schemas.microsoft.com/office/drawing/2014/main" id="{B363B388-D1FE-46B7-A9A6-03150DF91DFC}"/>
              </a:ext>
            </a:extLst>
          </p:cNvPr>
          <p:cNvSpPr txBox="1"/>
          <p:nvPr/>
        </p:nvSpPr>
        <p:spPr>
          <a:xfrm>
            <a:off x="5159159" y="4227311"/>
            <a:ext cx="3439788" cy="523220"/>
          </a:xfrm>
          <a:prstGeom prst="rect">
            <a:avLst/>
          </a:prstGeom>
          <a:noFill/>
        </p:spPr>
        <p:txBody>
          <a:bodyPr wrap="none" rtlCol="0">
            <a:spAutoFit/>
          </a:bodyPr>
          <a:lstStyle/>
          <a:p>
            <a:r>
              <a:rPr lang="cs-CZ" sz="2800" b="1" dirty="0"/>
              <a:t>Bolest bez poškozeni</a:t>
            </a:r>
          </a:p>
        </p:txBody>
      </p:sp>
    </p:spTree>
    <p:extLst>
      <p:ext uri="{BB962C8B-B14F-4D97-AF65-F5344CB8AC3E}">
        <p14:creationId xmlns:p14="http://schemas.microsoft.com/office/powerpoint/2010/main" val="2296397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6BF27AF-A0F9-4845-A6E8-3641309F8EC7}"/>
              </a:ext>
            </a:extLst>
          </p:cNvPr>
          <p:cNvSpPr txBox="1"/>
          <p:nvPr/>
        </p:nvSpPr>
        <p:spPr>
          <a:xfrm>
            <a:off x="1331640" y="188640"/>
            <a:ext cx="1188146" cy="461665"/>
          </a:xfrm>
          <a:prstGeom prst="rect">
            <a:avLst/>
          </a:prstGeom>
          <a:noFill/>
        </p:spPr>
        <p:txBody>
          <a:bodyPr wrap="none" rtlCol="0">
            <a:spAutoFit/>
          </a:bodyPr>
          <a:lstStyle/>
          <a:p>
            <a:r>
              <a:rPr lang="cs-CZ" sz="2400" b="1" dirty="0">
                <a:solidFill>
                  <a:srgbClr val="FFFF00"/>
                </a:solidFill>
              </a:rPr>
              <a:t>RADAR</a:t>
            </a:r>
          </a:p>
        </p:txBody>
      </p:sp>
      <p:pic>
        <p:nvPicPr>
          <p:cNvPr id="5" name="Picture 2" descr="Radar detection of an aeroplane.">
            <a:extLst>
              <a:ext uri="{FF2B5EF4-FFF2-40B4-BE49-F238E27FC236}">
                <a16:creationId xmlns:a16="http://schemas.microsoft.com/office/drawing/2014/main" id="{7CF8652F-2029-40B0-8F86-6AD0D815F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25" y="908720"/>
            <a:ext cx="2857500" cy="447675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BFFF1ABF-4B4A-472D-AE1D-2E60D50FA664}"/>
              </a:ext>
            </a:extLst>
          </p:cNvPr>
          <p:cNvSpPr/>
          <p:nvPr/>
        </p:nvSpPr>
        <p:spPr>
          <a:xfrm>
            <a:off x="4067944" y="332656"/>
            <a:ext cx="4666599" cy="461665"/>
          </a:xfrm>
          <a:prstGeom prst="rect">
            <a:avLst/>
          </a:prstGeom>
        </p:spPr>
        <p:txBody>
          <a:bodyPr wrap="none">
            <a:spAutoFit/>
          </a:bodyPr>
          <a:lstStyle/>
          <a:p>
            <a:r>
              <a:rPr lang="cs-CZ" sz="2400" b="1" dirty="0"/>
              <a:t>Neviditelná technologie STEALTH</a:t>
            </a:r>
            <a:endParaRPr lang="cs-CZ" sz="2400" dirty="0"/>
          </a:p>
        </p:txBody>
      </p:sp>
      <p:pic>
        <p:nvPicPr>
          <p:cNvPr id="7" name="Obrázek 6">
            <a:extLst>
              <a:ext uri="{FF2B5EF4-FFF2-40B4-BE49-F238E27FC236}">
                <a16:creationId xmlns:a16="http://schemas.microsoft.com/office/drawing/2014/main" id="{0D92C51A-FFCF-45C4-852F-E2340418A093}"/>
              </a:ext>
            </a:extLst>
          </p:cNvPr>
          <p:cNvPicPr>
            <a:picLocks noChangeAspect="1"/>
          </p:cNvPicPr>
          <p:nvPr/>
        </p:nvPicPr>
        <p:blipFill>
          <a:blip r:embed="rId3"/>
          <a:stretch>
            <a:fillRect/>
          </a:stretch>
        </p:blipFill>
        <p:spPr>
          <a:xfrm>
            <a:off x="4283968" y="855216"/>
            <a:ext cx="3883250" cy="2415565"/>
          </a:xfrm>
          <a:prstGeom prst="rect">
            <a:avLst/>
          </a:prstGeom>
        </p:spPr>
      </p:pic>
      <p:sp>
        <p:nvSpPr>
          <p:cNvPr id="8" name="Rectangle 10">
            <a:extLst>
              <a:ext uri="{FF2B5EF4-FFF2-40B4-BE49-F238E27FC236}">
                <a16:creationId xmlns:a16="http://schemas.microsoft.com/office/drawing/2014/main" id="{76B1F8E7-0067-4CF8-A110-A36AFC8271C9}"/>
              </a:ext>
            </a:extLst>
          </p:cNvPr>
          <p:cNvSpPr>
            <a:spLocks noChangeArrowheads="1"/>
          </p:cNvSpPr>
          <p:nvPr/>
        </p:nvSpPr>
        <p:spPr bwMode="auto">
          <a:xfrm>
            <a:off x="5985172" y="2996143"/>
            <a:ext cx="22463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pl-PL" altLang="pl-PL" sz="1200" b="1" dirty="0">
                <a:solidFill>
                  <a:schemeClr val="bg1"/>
                </a:solidFill>
              </a:rPr>
              <a:t>b</a:t>
            </a:r>
            <a:r>
              <a:rPr lang="en-US" altLang="pl-PL" sz="1200" b="1" dirty="0">
                <a:solidFill>
                  <a:schemeClr val="bg1"/>
                </a:solidFill>
              </a:rPr>
              <a:t>y Staff Sgt. Aaron </a:t>
            </a:r>
            <a:r>
              <a:rPr lang="en-US" altLang="pl-PL" sz="1200" b="1" dirty="0" err="1">
                <a:solidFill>
                  <a:schemeClr val="bg1"/>
                </a:solidFill>
              </a:rPr>
              <a:t>Allmon</a:t>
            </a:r>
            <a:r>
              <a:rPr lang="en-US" altLang="pl-PL" sz="1200" b="1" dirty="0">
                <a:solidFill>
                  <a:schemeClr val="bg1"/>
                </a:solidFill>
              </a:rPr>
              <a:t> II</a:t>
            </a:r>
          </a:p>
        </p:txBody>
      </p:sp>
      <p:sp>
        <p:nvSpPr>
          <p:cNvPr id="9" name="TextBox 1">
            <a:extLst>
              <a:ext uri="{FF2B5EF4-FFF2-40B4-BE49-F238E27FC236}">
                <a16:creationId xmlns:a16="http://schemas.microsoft.com/office/drawing/2014/main" id="{F551AB72-568D-4025-A267-28021D934701}"/>
              </a:ext>
            </a:extLst>
          </p:cNvPr>
          <p:cNvSpPr txBox="1"/>
          <p:nvPr/>
        </p:nvSpPr>
        <p:spPr>
          <a:xfrm>
            <a:off x="3772951" y="3284984"/>
            <a:ext cx="5256584" cy="830997"/>
          </a:xfrm>
          <a:prstGeom prst="rect">
            <a:avLst/>
          </a:prstGeom>
          <a:noFill/>
        </p:spPr>
        <p:txBody>
          <a:bodyPr wrap="square" rtlCol="0">
            <a:spAutoFit/>
          </a:bodyPr>
          <a:lstStyle/>
          <a:p>
            <a:r>
              <a:rPr lang="cs-CZ" sz="2400" b="1" dirty="0">
                <a:solidFill>
                  <a:srgbClr val="FFFF00"/>
                </a:solidFill>
              </a:rPr>
              <a:t>1. Nejsou zaoblené </a:t>
            </a:r>
            <a:r>
              <a:rPr lang="en-GB" sz="2400" b="1" dirty="0">
                <a:solidFill>
                  <a:srgbClr val="FFFF00"/>
                </a:solidFill>
              </a:rPr>
              <a:t>– </a:t>
            </a:r>
            <a:r>
              <a:rPr lang="cs-CZ" sz="2400" dirty="0"/>
              <a:t>eliminace efektivního odrazu v původním směru</a:t>
            </a:r>
          </a:p>
        </p:txBody>
      </p:sp>
      <p:sp>
        <p:nvSpPr>
          <p:cNvPr id="10" name="TextBox 7">
            <a:extLst>
              <a:ext uri="{FF2B5EF4-FFF2-40B4-BE49-F238E27FC236}">
                <a16:creationId xmlns:a16="http://schemas.microsoft.com/office/drawing/2014/main" id="{AD14A380-396E-483C-B60F-44A8CBE88CB7}"/>
              </a:ext>
            </a:extLst>
          </p:cNvPr>
          <p:cNvSpPr txBox="1"/>
          <p:nvPr/>
        </p:nvSpPr>
        <p:spPr>
          <a:xfrm>
            <a:off x="3668419" y="4178201"/>
            <a:ext cx="5465647" cy="1231106"/>
          </a:xfrm>
          <a:prstGeom prst="rect">
            <a:avLst/>
          </a:prstGeom>
          <a:noFill/>
        </p:spPr>
        <p:txBody>
          <a:bodyPr wrap="square" rtlCol="0">
            <a:spAutoFit/>
          </a:bodyPr>
          <a:lstStyle/>
          <a:p>
            <a:pPr marL="457200" indent="-457200">
              <a:buAutoNum type="arabicPeriod" startAt="2"/>
            </a:pPr>
            <a:r>
              <a:rPr lang="en-GB" sz="2800" b="1" dirty="0">
                <a:solidFill>
                  <a:srgbClr val="FFFF00"/>
                </a:solidFill>
              </a:rPr>
              <a:t>RAM</a:t>
            </a:r>
            <a:r>
              <a:rPr lang="en-GB" sz="2800" dirty="0">
                <a:solidFill>
                  <a:srgbClr val="FFFF00"/>
                </a:solidFill>
              </a:rPr>
              <a:t>- </a:t>
            </a:r>
            <a:r>
              <a:rPr lang="cs-CZ" sz="2800" dirty="0"/>
              <a:t>radiaci absorbující materiály</a:t>
            </a:r>
            <a:r>
              <a:rPr lang="en-GB" sz="2800" dirty="0"/>
              <a:t>:</a:t>
            </a:r>
          </a:p>
          <a:p>
            <a:endParaRPr lang="cs-CZ" dirty="0"/>
          </a:p>
        </p:txBody>
      </p:sp>
      <p:grpSp>
        <p:nvGrpSpPr>
          <p:cNvPr id="11" name="Skupina 10">
            <a:extLst>
              <a:ext uri="{FF2B5EF4-FFF2-40B4-BE49-F238E27FC236}">
                <a16:creationId xmlns:a16="http://schemas.microsoft.com/office/drawing/2014/main" id="{B606F8EC-FBAE-44C5-98C4-A11286FA283A}"/>
              </a:ext>
            </a:extLst>
          </p:cNvPr>
          <p:cNvGrpSpPr/>
          <p:nvPr/>
        </p:nvGrpSpPr>
        <p:grpSpPr>
          <a:xfrm>
            <a:off x="5985172" y="4736038"/>
            <a:ext cx="2081019" cy="1870606"/>
            <a:chOff x="3535557" y="4034651"/>
            <a:chExt cx="2081019" cy="1870606"/>
          </a:xfrm>
        </p:grpSpPr>
        <p:sp>
          <p:nvSpPr>
            <p:cNvPr id="12" name="TextBox 4">
              <a:extLst>
                <a:ext uri="{FF2B5EF4-FFF2-40B4-BE49-F238E27FC236}">
                  <a16:creationId xmlns:a16="http://schemas.microsoft.com/office/drawing/2014/main" id="{5770EF87-1115-4954-B92A-745A85DB1467}"/>
                </a:ext>
              </a:extLst>
            </p:cNvPr>
            <p:cNvSpPr txBox="1"/>
            <p:nvPr/>
          </p:nvSpPr>
          <p:spPr>
            <a:xfrm>
              <a:off x="3535557" y="4034651"/>
              <a:ext cx="2081019" cy="523220"/>
            </a:xfrm>
            <a:prstGeom prst="rect">
              <a:avLst/>
            </a:prstGeom>
            <a:noFill/>
          </p:spPr>
          <p:txBody>
            <a:bodyPr wrap="none" rtlCol="0">
              <a:spAutoFit/>
            </a:bodyPr>
            <a:lstStyle/>
            <a:p>
              <a:r>
                <a:rPr lang="cs-CZ" sz="2800" b="1" dirty="0" err="1" smtClean="0">
                  <a:solidFill>
                    <a:srgbClr val="FFFF00"/>
                  </a:solidFill>
                </a:rPr>
                <a:t>Elmg</a:t>
              </a:r>
              <a:r>
                <a:rPr lang="cs-CZ" sz="2800" b="1" dirty="0" smtClean="0">
                  <a:solidFill>
                    <a:srgbClr val="FFFF00"/>
                  </a:solidFill>
                </a:rPr>
                <a:t> </a:t>
              </a:r>
              <a:r>
                <a:rPr lang="cs-CZ" sz="2800" b="1" dirty="0">
                  <a:solidFill>
                    <a:srgbClr val="FFFF00"/>
                  </a:solidFill>
                </a:rPr>
                <a:t>záření </a:t>
              </a:r>
            </a:p>
          </p:txBody>
        </p:sp>
        <p:sp>
          <p:nvSpPr>
            <p:cNvPr id="13" name="Down Arrow 6">
              <a:extLst>
                <a:ext uri="{FF2B5EF4-FFF2-40B4-BE49-F238E27FC236}">
                  <a16:creationId xmlns:a16="http://schemas.microsoft.com/office/drawing/2014/main" id="{051BA2F9-84CC-4201-9A9C-0DCC756A05A6}"/>
                </a:ext>
              </a:extLst>
            </p:cNvPr>
            <p:cNvSpPr/>
            <p:nvPr/>
          </p:nvSpPr>
          <p:spPr>
            <a:xfrm>
              <a:off x="4644008" y="4620091"/>
              <a:ext cx="484632" cy="77221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1">
              <a:extLst>
                <a:ext uri="{FF2B5EF4-FFF2-40B4-BE49-F238E27FC236}">
                  <a16:creationId xmlns:a16="http://schemas.microsoft.com/office/drawing/2014/main" id="{3B8B4D15-0EF4-42B6-85A8-71EE9F36406E}"/>
                </a:ext>
              </a:extLst>
            </p:cNvPr>
            <p:cNvSpPr txBox="1"/>
            <p:nvPr/>
          </p:nvSpPr>
          <p:spPr>
            <a:xfrm>
              <a:off x="4283968" y="5382037"/>
              <a:ext cx="1252651" cy="523220"/>
            </a:xfrm>
            <a:prstGeom prst="rect">
              <a:avLst/>
            </a:prstGeom>
            <a:noFill/>
          </p:spPr>
          <p:txBody>
            <a:bodyPr wrap="none" rtlCol="0">
              <a:spAutoFit/>
            </a:bodyPr>
            <a:lstStyle/>
            <a:p>
              <a:r>
                <a:rPr lang="cs-CZ" sz="2800" b="1" dirty="0">
                  <a:solidFill>
                    <a:srgbClr val="FFC000"/>
                  </a:solidFill>
                </a:rPr>
                <a:t>TEPLO</a:t>
              </a:r>
            </a:p>
          </p:txBody>
        </p:sp>
      </p:grpSp>
    </p:spTree>
    <p:extLst>
      <p:ext uri="{BB962C8B-B14F-4D97-AF65-F5344CB8AC3E}">
        <p14:creationId xmlns:p14="http://schemas.microsoft.com/office/powerpoint/2010/main" val="1343212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ikola_tesla (3)">
            <a:extLst>
              <a:ext uri="{FF2B5EF4-FFF2-40B4-BE49-F238E27FC236}">
                <a16:creationId xmlns:a16="http://schemas.microsoft.com/office/drawing/2014/main" id="{3ED2C7E3-E42B-4EB1-ABB5-99F03BD1A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112" y="4050254"/>
            <a:ext cx="4618384" cy="2195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93BB8197-7812-4F5D-B2F4-1928F3DA4AA3}"/>
              </a:ext>
            </a:extLst>
          </p:cNvPr>
          <p:cNvSpPr txBox="1"/>
          <p:nvPr/>
        </p:nvSpPr>
        <p:spPr>
          <a:xfrm>
            <a:off x="3500377" y="6246000"/>
            <a:ext cx="5546722" cy="646331"/>
          </a:xfrm>
          <a:prstGeom prst="rect">
            <a:avLst/>
          </a:prstGeom>
          <a:noFill/>
        </p:spPr>
        <p:txBody>
          <a:bodyPr wrap="square" rtlCol="0">
            <a:spAutoFit/>
          </a:bodyPr>
          <a:lstStyle/>
          <a:p>
            <a:r>
              <a:rPr lang="cs-CZ" dirty="0"/>
              <a:t>https://www.unet.cz/blog/2015/10/10/nikola-tesla-prukopnik-bezdratove-komunikace/</a:t>
            </a:r>
          </a:p>
        </p:txBody>
      </p:sp>
      <p:sp>
        <p:nvSpPr>
          <p:cNvPr id="6" name="Rectangle 9">
            <a:extLst>
              <a:ext uri="{FF2B5EF4-FFF2-40B4-BE49-F238E27FC236}">
                <a16:creationId xmlns:a16="http://schemas.microsoft.com/office/drawing/2014/main" id="{C1FDC0A8-3221-4E73-8B2D-70F9CD496DA9}"/>
              </a:ext>
            </a:extLst>
          </p:cNvPr>
          <p:cNvSpPr/>
          <p:nvPr/>
        </p:nvSpPr>
        <p:spPr>
          <a:xfrm>
            <a:off x="3507522" y="2317063"/>
            <a:ext cx="5544616" cy="1754326"/>
          </a:xfrm>
          <a:prstGeom prst="rect">
            <a:avLst/>
          </a:prstGeom>
        </p:spPr>
        <p:txBody>
          <a:bodyPr wrap="square">
            <a:spAutoFit/>
          </a:bodyPr>
          <a:lstStyle/>
          <a:p>
            <a:r>
              <a:rPr lang="cs-CZ" b="1" dirty="0"/>
              <a:t>Tesla předpověděl internet.</a:t>
            </a:r>
          </a:p>
          <a:p>
            <a:r>
              <a:rPr lang="cs-CZ" b="1" dirty="0"/>
              <a:t>Řekl: „Noviny si jednou lidé vytisknou bezdrátově doma.“ Co tím měl na mysli? Stačí si to přečíst ještě jednou – myšlenka naprosto odpovídá ideji internetu, jeho konceptu. Máme noviny doma bezdrátově k dispozici.</a:t>
            </a:r>
            <a:endParaRPr lang="cs-CZ" dirty="0">
              <a:effectLst/>
            </a:endParaRPr>
          </a:p>
        </p:txBody>
      </p:sp>
      <p:sp>
        <p:nvSpPr>
          <p:cNvPr id="7" name="Rectangle 8">
            <a:extLst>
              <a:ext uri="{FF2B5EF4-FFF2-40B4-BE49-F238E27FC236}">
                <a16:creationId xmlns:a16="http://schemas.microsoft.com/office/drawing/2014/main" id="{AEEF8D9D-FD7D-4953-867A-07A77590DC6D}"/>
              </a:ext>
            </a:extLst>
          </p:cNvPr>
          <p:cNvSpPr/>
          <p:nvPr/>
        </p:nvSpPr>
        <p:spPr>
          <a:xfrm>
            <a:off x="3543526" y="1700808"/>
            <a:ext cx="5472608" cy="646331"/>
          </a:xfrm>
          <a:prstGeom prst="rect">
            <a:avLst/>
          </a:prstGeom>
        </p:spPr>
        <p:txBody>
          <a:bodyPr wrap="square">
            <a:spAutoFit/>
          </a:bodyPr>
          <a:lstStyle/>
          <a:p>
            <a:r>
              <a:rPr lang="cs-CZ" b="1" dirty="0"/>
              <a:t>Rádio vynalezl 1892 a hračku na dálkové ovládání (loď) v roce 1898.</a:t>
            </a:r>
            <a:endParaRPr lang="cs-CZ" b="1" dirty="0">
              <a:effectLst/>
            </a:endParaRPr>
          </a:p>
        </p:txBody>
      </p:sp>
      <p:sp>
        <p:nvSpPr>
          <p:cNvPr id="8" name="TextBox 7">
            <a:extLst>
              <a:ext uri="{FF2B5EF4-FFF2-40B4-BE49-F238E27FC236}">
                <a16:creationId xmlns:a16="http://schemas.microsoft.com/office/drawing/2014/main" id="{3577AFB5-CCCE-4F46-A798-EAD4670718D1}"/>
              </a:ext>
            </a:extLst>
          </p:cNvPr>
          <p:cNvSpPr txBox="1"/>
          <p:nvPr/>
        </p:nvSpPr>
        <p:spPr>
          <a:xfrm>
            <a:off x="3543526" y="968534"/>
            <a:ext cx="5040560" cy="646331"/>
          </a:xfrm>
          <a:prstGeom prst="rect">
            <a:avLst/>
          </a:prstGeom>
          <a:noFill/>
        </p:spPr>
        <p:txBody>
          <a:bodyPr wrap="square" rtlCol="0">
            <a:spAutoFit/>
          </a:bodyPr>
          <a:lstStyle/>
          <a:p>
            <a:r>
              <a:rPr lang="cs-CZ" dirty="0"/>
              <a:t>Díky tomuto muži využíváme AC systém – tedy proud střídavého napětí v našich domácnostech.</a:t>
            </a:r>
          </a:p>
        </p:txBody>
      </p:sp>
      <p:sp>
        <p:nvSpPr>
          <p:cNvPr id="9" name="TextBox 5">
            <a:extLst>
              <a:ext uri="{FF2B5EF4-FFF2-40B4-BE49-F238E27FC236}">
                <a16:creationId xmlns:a16="http://schemas.microsoft.com/office/drawing/2014/main" id="{91186013-D5C5-4A3E-8019-37D26F203FF0}"/>
              </a:ext>
            </a:extLst>
          </p:cNvPr>
          <p:cNvSpPr txBox="1"/>
          <p:nvPr/>
        </p:nvSpPr>
        <p:spPr>
          <a:xfrm>
            <a:off x="3491880" y="260648"/>
            <a:ext cx="5524254" cy="769441"/>
          </a:xfrm>
          <a:prstGeom prst="rect">
            <a:avLst/>
          </a:prstGeom>
          <a:noFill/>
        </p:spPr>
        <p:txBody>
          <a:bodyPr wrap="square" rtlCol="0">
            <a:spAutoFit/>
          </a:bodyPr>
          <a:lstStyle/>
          <a:p>
            <a:r>
              <a:rPr lang="cs-CZ" sz="2000" dirty="0"/>
              <a:t>NIKOLA TESLA předpověděl </a:t>
            </a:r>
          </a:p>
          <a:p>
            <a:r>
              <a:rPr lang="cs-CZ" sz="2400" dirty="0">
                <a:solidFill>
                  <a:srgbClr val="FFFF00"/>
                </a:solidFill>
              </a:rPr>
              <a:t>BEZDRÁTOVOU KOMUNIKACÍ </a:t>
            </a:r>
            <a:r>
              <a:rPr lang="cs-CZ" sz="2000" dirty="0"/>
              <a:t> v roce 1893.</a:t>
            </a:r>
          </a:p>
        </p:txBody>
      </p:sp>
      <p:pic>
        <p:nvPicPr>
          <p:cNvPr id="12" name="Picture 3">
            <a:extLst>
              <a:ext uri="{FF2B5EF4-FFF2-40B4-BE49-F238E27FC236}">
                <a16:creationId xmlns:a16="http://schemas.microsoft.com/office/drawing/2014/main" id="{0A2EADA1-E3E3-40F9-B4B6-169180610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6" y="116632"/>
            <a:ext cx="32194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4">
            <a:extLst>
              <a:ext uri="{FF2B5EF4-FFF2-40B4-BE49-F238E27FC236}">
                <a16:creationId xmlns:a16="http://schemas.microsoft.com/office/drawing/2014/main" id="{D758F650-3A21-4168-9BB7-911CBB0202D7}"/>
              </a:ext>
            </a:extLst>
          </p:cNvPr>
          <p:cNvSpPr/>
          <p:nvPr/>
        </p:nvSpPr>
        <p:spPr>
          <a:xfrm>
            <a:off x="76768" y="4431303"/>
            <a:ext cx="3024336" cy="2308324"/>
          </a:xfrm>
          <a:prstGeom prst="rect">
            <a:avLst/>
          </a:prstGeom>
        </p:spPr>
        <p:txBody>
          <a:bodyPr wrap="square">
            <a:spAutoFit/>
          </a:bodyPr>
          <a:lstStyle/>
          <a:p>
            <a:r>
              <a:rPr lang="cs-CZ" dirty="0"/>
              <a:t>https://tr.123rf.com/photo_17018805_telecommunications-equipment-directional-mobile-phone-antenna-dishes-wireless-communication-.html?fromid=TVZIeC9ZL0cwNnVMQXBCd1hzYnRUQT09</a:t>
            </a:r>
          </a:p>
        </p:txBody>
      </p:sp>
    </p:spTree>
    <p:extLst>
      <p:ext uri="{BB962C8B-B14F-4D97-AF65-F5344CB8AC3E}">
        <p14:creationId xmlns:p14="http://schemas.microsoft.com/office/powerpoint/2010/main" val="30081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1A99DE7-5210-475F-8FC5-50C3B9F859EC}"/>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24096" y="1467770"/>
            <a:ext cx="4387202" cy="438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a:extLst>
              <a:ext uri="{FF2B5EF4-FFF2-40B4-BE49-F238E27FC236}">
                <a16:creationId xmlns:a16="http://schemas.microsoft.com/office/drawing/2014/main" id="{5AEEA4ED-BAA8-4C89-A95E-59882E437F50}"/>
              </a:ext>
            </a:extLst>
          </p:cNvPr>
          <p:cNvSpPr txBox="1"/>
          <p:nvPr/>
        </p:nvSpPr>
        <p:spPr>
          <a:xfrm>
            <a:off x="395536" y="332656"/>
            <a:ext cx="7920880" cy="1077218"/>
          </a:xfrm>
          <a:prstGeom prst="rect">
            <a:avLst/>
          </a:prstGeom>
          <a:noFill/>
        </p:spPr>
        <p:txBody>
          <a:bodyPr wrap="square" rtlCol="0">
            <a:spAutoFit/>
          </a:bodyPr>
          <a:lstStyle/>
          <a:p>
            <a:r>
              <a:rPr lang="cs-CZ" sz="3200" b="1" dirty="0">
                <a:solidFill>
                  <a:srgbClr val="FFFF00"/>
                </a:solidFill>
              </a:rPr>
              <a:t>FREKVENCE (kmitočet)</a:t>
            </a:r>
            <a:r>
              <a:rPr lang="cs-CZ" sz="3200" dirty="0"/>
              <a:t> je počet vln, které </a:t>
            </a:r>
            <a:r>
              <a:rPr lang="cs-CZ" sz="3200" dirty="0" smtClean="0"/>
              <a:t>projdou </a:t>
            </a:r>
            <a:r>
              <a:rPr lang="cs-CZ" sz="3200" dirty="0"/>
              <a:t>daným bodem za jednu </a:t>
            </a:r>
            <a:r>
              <a:rPr lang="cs-CZ" sz="3200" dirty="0" smtClean="0"/>
              <a:t>sekundu</a:t>
            </a:r>
            <a:r>
              <a:rPr lang="cs-CZ" dirty="0"/>
              <a:t> </a:t>
            </a:r>
          </a:p>
        </p:txBody>
      </p:sp>
      <p:sp>
        <p:nvSpPr>
          <p:cNvPr id="10" name="TextBox 2">
            <a:extLst>
              <a:ext uri="{FF2B5EF4-FFF2-40B4-BE49-F238E27FC236}">
                <a16:creationId xmlns:a16="http://schemas.microsoft.com/office/drawing/2014/main" id="{C05B340A-CAFA-48A8-A5C0-B68E4721E937}"/>
              </a:ext>
            </a:extLst>
          </p:cNvPr>
          <p:cNvSpPr txBox="1"/>
          <p:nvPr/>
        </p:nvSpPr>
        <p:spPr>
          <a:xfrm>
            <a:off x="5148064" y="1409874"/>
            <a:ext cx="3075602" cy="1569660"/>
          </a:xfrm>
          <a:prstGeom prst="rect">
            <a:avLst/>
          </a:prstGeom>
          <a:noFill/>
        </p:spPr>
        <p:txBody>
          <a:bodyPr wrap="square" rtlCol="0">
            <a:spAutoFit/>
          </a:bodyPr>
          <a:lstStyle/>
          <a:p>
            <a:r>
              <a:rPr lang="cs-CZ" sz="2400" dirty="0"/>
              <a:t>1 Hz - kolik </a:t>
            </a:r>
            <a:r>
              <a:rPr lang="cs-CZ" sz="2400" dirty="0">
                <a:hlinkClick r:id="rId3" tooltip="Cyklus"/>
              </a:rPr>
              <a:t>cyklických</a:t>
            </a:r>
            <a:r>
              <a:rPr lang="cs-CZ" sz="2400" dirty="0"/>
              <a:t> (pravidelně se opakujících) dějů se odehraje za 1 </a:t>
            </a:r>
            <a:r>
              <a:rPr lang="cs-CZ" sz="2400" dirty="0">
                <a:hlinkClick r:id="rId4" tooltip="Sekunda"/>
              </a:rPr>
              <a:t>sekundu</a:t>
            </a:r>
            <a:endParaRPr lang="cs-CZ" sz="2400" dirty="0"/>
          </a:p>
        </p:txBody>
      </p:sp>
      <p:sp>
        <p:nvSpPr>
          <p:cNvPr id="12" name="TextovéPole 11">
            <a:extLst>
              <a:ext uri="{FF2B5EF4-FFF2-40B4-BE49-F238E27FC236}">
                <a16:creationId xmlns:a16="http://schemas.microsoft.com/office/drawing/2014/main" id="{239F0ADE-F536-43BE-A342-F058670B133D}"/>
              </a:ext>
            </a:extLst>
          </p:cNvPr>
          <p:cNvSpPr txBox="1"/>
          <p:nvPr/>
        </p:nvSpPr>
        <p:spPr>
          <a:xfrm>
            <a:off x="362165" y="5854972"/>
            <a:ext cx="3602525" cy="523220"/>
          </a:xfrm>
          <a:prstGeom prst="rect">
            <a:avLst/>
          </a:prstGeom>
          <a:noFill/>
        </p:spPr>
        <p:txBody>
          <a:bodyPr wrap="none" rtlCol="0">
            <a:spAutoFit/>
          </a:bodyPr>
          <a:lstStyle/>
          <a:p>
            <a:r>
              <a:rPr lang="cs-CZ" sz="2800" dirty="0">
                <a:solidFill>
                  <a:srgbClr val="FFFF00"/>
                </a:solidFill>
              </a:rPr>
              <a:t>Počet cyklů za sekundu</a:t>
            </a:r>
          </a:p>
        </p:txBody>
      </p:sp>
      <p:sp>
        <p:nvSpPr>
          <p:cNvPr id="13" name="TextovéPole 12">
            <a:extLst>
              <a:ext uri="{FF2B5EF4-FFF2-40B4-BE49-F238E27FC236}">
                <a16:creationId xmlns:a16="http://schemas.microsoft.com/office/drawing/2014/main" id="{9DB28C3E-DB03-4AC7-B091-DE808777DD34}"/>
              </a:ext>
            </a:extLst>
          </p:cNvPr>
          <p:cNvSpPr txBox="1"/>
          <p:nvPr/>
        </p:nvSpPr>
        <p:spPr>
          <a:xfrm>
            <a:off x="362165" y="6309320"/>
            <a:ext cx="2240728" cy="400110"/>
          </a:xfrm>
          <a:prstGeom prst="rect">
            <a:avLst/>
          </a:prstGeom>
          <a:noFill/>
        </p:spPr>
        <p:txBody>
          <a:bodyPr wrap="square" rtlCol="0">
            <a:spAutoFit/>
          </a:bodyPr>
          <a:lstStyle/>
          <a:p>
            <a:r>
              <a:rPr lang="cs-CZ" sz="2000" dirty="0" smtClean="0">
                <a:solidFill>
                  <a:srgbClr val="FFFF00"/>
                </a:solidFill>
              </a:rPr>
              <a:t>Četnost; frekvence</a:t>
            </a:r>
            <a:endParaRPr lang="cs-CZ" sz="2000" dirty="0">
              <a:solidFill>
                <a:srgbClr val="FFFF00"/>
              </a:solidFill>
            </a:endParaRPr>
          </a:p>
        </p:txBody>
      </p:sp>
      <p:sp>
        <p:nvSpPr>
          <p:cNvPr id="14" name="Obdélník 13">
            <a:extLst>
              <a:ext uri="{FF2B5EF4-FFF2-40B4-BE49-F238E27FC236}">
                <a16:creationId xmlns:a16="http://schemas.microsoft.com/office/drawing/2014/main" id="{0CD3238F-4454-473C-B0AF-7FF164503BBB}"/>
              </a:ext>
            </a:extLst>
          </p:cNvPr>
          <p:cNvSpPr/>
          <p:nvPr/>
        </p:nvSpPr>
        <p:spPr>
          <a:xfrm>
            <a:off x="5148064" y="2979534"/>
            <a:ext cx="3672408" cy="1200329"/>
          </a:xfrm>
          <a:prstGeom prst="rect">
            <a:avLst/>
          </a:prstGeom>
        </p:spPr>
        <p:txBody>
          <a:bodyPr wrap="square">
            <a:spAutoFit/>
          </a:bodyPr>
          <a:lstStyle/>
          <a:p>
            <a:r>
              <a:rPr lang="cs-CZ" sz="2400" dirty="0" smtClean="0">
                <a:solidFill>
                  <a:srgbClr val="FFFF00"/>
                </a:solidFill>
                <a:latin typeface="-apple-system"/>
              </a:rPr>
              <a:t>frekvence</a:t>
            </a:r>
            <a:r>
              <a:rPr lang="cs-CZ" sz="2400" dirty="0">
                <a:solidFill>
                  <a:srgbClr val="FFFF00"/>
                </a:solidFill>
                <a:latin typeface="-apple-system"/>
              </a:rPr>
              <a:t> </a:t>
            </a:r>
            <a:r>
              <a:rPr lang="cs-CZ" sz="2400" dirty="0">
                <a:latin typeface="-apple-system"/>
              </a:rPr>
              <a:t>vlnění </a:t>
            </a:r>
            <a:r>
              <a:rPr lang="cs-CZ" sz="2400" i="1" dirty="0">
                <a:solidFill>
                  <a:srgbClr val="FFFF00"/>
                </a:solidFill>
                <a:latin typeface="Book Antiqua" panose="02040602050305030304" pitchFamily="18" charset="0"/>
              </a:rPr>
              <a:t>f</a:t>
            </a:r>
            <a:r>
              <a:rPr lang="cs-CZ" sz="2400" dirty="0">
                <a:latin typeface="Book Antiqua" panose="02040602050305030304" pitchFamily="18" charset="0"/>
              </a:rPr>
              <a:t> </a:t>
            </a:r>
            <a:r>
              <a:rPr lang="cs-CZ" sz="2400" dirty="0" smtClean="0">
                <a:latin typeface="-apple-system"/>
              </a:rPr>
              <a:t/>
            </a:r>
            <a:br>
              <a:rPr lang="cs-CZ" sz="2400" dirty="0" smtClean="0">
                <a:latin typeface="-apple-system"/>
              </a:rPr>
            </a:br>
            <a:r>
              <a:rPr lang="cs-CZ" sz="2400" dirty="0" smtClean="0">
                <a:latin typeface="-apple-system"/>
              </a:rPr>
              <a:t>(fázová) </a:t>
            </a:r>
            <a:r>
              <a:rPr lang="cs-CZ" sz="2400" dirty="0" smtClean="0">
                <a:solidFill>
                  <a:srgbClr val="FF3300"/>
                </a:solidFill>
                <a:latin typeface="-apple-system"/>
              </a:rPr>
              <a:t>rychlost </a:t>
            </a:r>
            <a:r>
              <a:rPr lang="cs-CZ" sz="2400" dirty="0" smtClean="0">
                <a:latin typeface="-apple-system"/>
              </a:rPr>
              <a:t>vlnění</a:t>
            </a:r>
            <a:r>
              <a:rPr lang="cs-CZ" sz="2400" dirty="0">
                <a:solidFill>
                  <a:srgbClr val="92D050"/>
                </a:solidFill>
                <a:latin typeface="-apple-system"/>
              </a:rPr>
              <a:t> </a:t>
            </a:r>
            <a:r>
              <a:rPr lang="cs-CZ" sz="2400" i="1" dirty="0">
                <a:solidFill>
                  <a:srgbClr val="FF3300"/>
                </a:solidFill>
                <a:latin typeface="Book Antiqua" panose="02040602050305030304" pitchFamily="18" charset="0"/>
                <a:sym typeface="Symbol" panose="05050102010706020507" pitchFamily="18" charset="2"/>
              </a:rPr>
              <a:t>V</a:t>
            </a:r>
            <a:r>
              <a:rPr lang="cs-CZ" sz="2400" i="1" dirty="0">
                <a:solidFill>
                  <a:srgbClr val="FF3300"/>
                </a:solidFill>
                <a:latin typeface="-apple-system"/>
                <a:sym typeface="Symbol" panose="05050102010706020507" pitchFamily="18" charset="2"/>
              </a:rPr>
              <a:t> </a:t>
            </a:r>
            <a:r>
              <a:rPr lang="cs-CZ" sz="2400" dirty="0" smtClean="0">
                <a:solidFill>
                  <a:srgbClr val="92D050"/>
                </a:solidFill>
                <a:latin typeface="-apple-system"/>
              </a:rPr>
              <a:t>vlnová </a:t>
            </a:r>
            <a:r>
              <a:rPr lang="cs-CZ" sz="2400" dirty="0">
                <a:solidFill>
                  <a:srgbClr val="92D050"/>
                </a:solidFill>
                <a:latin typeface="-apple-system"/>
              </a:rPr>
              <a:t>délka </a:t>
            </a:r>
            <a:r>
              <a:rPr lang="cs-CZ" sz="2400" i="1" dirty="0" smtClean="0">
                <a:solidFill>
                  <a:srgbClr val="92D050"/>
                </a:solidFill>
                <a:latin typeface="Book Antiqua" panose="02040602050305030304" pitchFamily="18" charset="0"/>
                <a:sym typeface="Symbol" panose="05050102010706020507" pitchFamily="18" charset="2"/>
              </a:rPr>
              <a:t></a:t>
            </a:r>
            <a:endParaRPr lang="cs-CZ" sz="2400" dirty="0"/>
          </a:p>
        </p:txBody>
      </p:sp>
      <p:sp>
        <p:nvSpPr>
          <p:cNvPr id="15" name="TextovéPole 14">
            <a:extLst>
              <a:ext uri="{FF2B5EF4-FFF2-40B4-BE49-F238E27FC236}">
                <a16:creationId xmlns:a16="http://schemas.microsoft.com/office/drawing/2014/main" id="{D89BA4F1-EF58-40A0-95A5-E9A1D0D76FF1}"/>
              </a:ext>
            </a:extLst>
          </p:cNvPr>
          <p:cNvSpPr txBox="1"/>
          <p:nvPr/>
        </p:nvSpPr>
        <p:spPr>
          <a:xfrm>
            <a:off x="5959089" y="4007084"/>
            <a:ext cx="1778051" cy="646331"/>
          </a:xfrm>
          <a:prstGeom prst="rect">
            <a:avLst/>
          </a:prstGeom>
          <a:noFill/>
        </p:spPr>
        <p:txBody>
          <a:bodyPr wrap="none" rtlCol="0">
            <a:spAutoFit/>
          </a:bodyPr>
          <a:lstStyle/>
          <a:p>
            <a:r>
              <a:rPr lang="cs-CZ" sz="3600" i="1" dirty="0" smtClean="0">
                <a:solidFill>
                  <a:srgbClr val="92D050"/>
                </a:solidFill>
                <a:latin typeface="Book Antiqua" panose="02040602050305030304" pitchFamily="18" charset="0"/>
                <a:sym typeface="Symbol" panose="05050102010706020507" pitchFamily="18" charset="2"/>
              </a:rPr>
              <a:t> </a:t>
            </a:r>
            <a:r>
              <a:rPr lang="en-US" sz="3600" i="1" dirty="0" smtClean="0">
                <a:latin typeface="Book Antiqua" panose="02040602050305030304" pitchFamily="18" charset="0"/>
                <a:sym typeface="Symbol" panose="05050102010706020507" pitchFamily="18" charset="2"/>
              </a:rPr>
              <a:t>=</a:t>
            </a:r>
            <a:r>
              <a:rPr lang="cs-CZ" sz="3600" i="1" dirty="0" smtClean="0">
                <a:solidFill>
                  <a:srgbClr val="FF3300"/>
                </a:solidFill>
                <a:latin typeface="Book Antiqua" panose="02040602050305030304" pitchFamily="18" charset="0"/>
                <a:sym typeface="Symbol" panose="05050102010706020507" pitchFamily="18" charset="2"/>
              </a:rPr>
              <a:t> </a:t>
            </a:r>
            <a:r>
              <a:rPr lang="cs-CZ" sz="3600" i="1" dirty="0">
                <a:solidFill>
                  <a:srgbClr val="FF3300"/>
                </a:solidFill>
                <a:latin typeface="Book Antiqua" panose="02040602050305030304" pitchFamily="18" charset="0"/>
                <a:sym typeface="Symbol" panose="05050102010706020507" pitchFamily="18" charset="2"/>
              </a:rPr>
              <a:t>V </a:t>
            </a:r>
            <a:r>
              <a:rPr lang="en-US" sz="3600" i="1" dirty="0" smtClean="0">
                <a:latin typeface="Book Antiqua" panose="02040602050305030304" pitchFamily="18" charset="0"/>
                <a:sym typeface="Symbol" panose="05050102010706020507" pitchFamily="18" charset="2"/>
              </a:rPr>
              <a:t>/</a:t>
            </a:r>
            <a:r>
              <a:rPr lang="cs-CZ" sz="3600" i="1" dirty="0" smtClean="0">
                <a:latin typeface="Book Antiqua" panose="02040602050305030304" pitchFamily="18" charset="0"/>
                <a:sym typeface="Symbol" panose="05050102010706020507" pitchFamily="18" charset="2"/>
              </a:rPr>
              <a:t> </a:t>
            </a:r>
            <a:r>
              <a:rPr lang="cs-CZ" sz="3600" i="1" dirty="0" smtClean="0">
                <a:solidFill>
                  <a:srgbClr val="FFFF00"/>
                </a:solidFill>
                <a:latin typeface="Book Antiqua" panose="02040602050305030304" pitchFamily="18" charset="0"/>
                <a:sym typeface="Symbol" panose="05050102010706020507" pitchFamily="18" charset="2"/>
              </a:rPr>
              <a:t>f</a:t>
            </a:r>
            <a:endParaRPr lang="cs-CZ" sz="3600" i="1" dirty="0">
              <a:solidFill>
                <a:srgbClr val="FFFF00"/>
              </a:solidFill>
              <a:latin typeface="Book Antiqua" panose="02040602050305030304" pitchFamily="18" charset="0"/>
            </a:endParaRPr>
          </a:p>
        </p:txBody>
      </p:sp>
      <p:sp>
        <p:nvSpPr>
          <p:cNvPr id="16" name="TextovéPole 15">
            <a:extLst>
              <a:ext uri="{FF2B5EF4-FFF2-40B4-BE49-F238E27FC236}">
                <a16:creationId xmlns:a16="http://schemas.microsoft.com/office/drawing/2014/main" id="{6F6A4655-E25D-4F45-8A9E-10163B3E6421}"/>
              </a:ext>
            </a:extLst>
          </p:cNvPr>
          <p:cNvSpPr txBox="1"/>
          <p:nvPr/>
        </p:nvSpPr>
        <p:spPr>
          <a:xfrm>
            <a:off x="5145152" y="4708965"/>
            <a:ext cx="3252814" cy="1200329"/>
          </a:xfrm>
          <a:prstGeom prst="rect">
            <a:avLst/>
          </a:prstGeom>
          <a:noFill/>
        </p:spPr>
        <p:txBody>
          <a:bodyPr wrap="none" rtlCol="0">
            <a:spAutoFit/>
          </a:bodyPr>
          <a:lstStyle/>
          <a:p>
            <a:r>
              <a:rPr lang="cs-CZ" sz="2400" i="1" dirty="0">
                <a:solidFill>
                  <a:srgbClr val="FF3300"/>
                </a:solidFill>
                <a:latin typeface="Book Antiqua" panose="02040602050305030304" pitchFamily="18" charset="0"/>
                <a:sym typeface="Symbol" panose="05050102010706020507" pitchFamily="18" charset="2"/>
              </a:rPr>
              <a:t>V = </a:t>
            </a:r>
            <a:r>
              <a:rPr lang="cs-CZ" sz="2400" dirty="0" smtClean="0">
                <a:solidFill>
                  <a:srgbClr val="FF0000"/>
                </a:solidFill>
                <a:latin typeface="Book Antiqua" panose="02040602050305030304" pitchFamily="18" charset="0"/>
              </a:rPr>
              <a:t>c </a:t>
            </a:r>
            <a:r>
              <a:rPr lang="en-US" sz="2400" dirty="0" smtClean="0">
                <a:solidFill>
                  <a:srgbClr val="FF0000"/>
                </a:solidFill>
                <a:latin typeface="Book Antiqua" panose="02040602050305030304" pitchFamily="18" charset="0"/>
              </a:rPr>
              <a:t>≈ </a:t>
            </a:r>
            <a:r>
              <a:rPr lang="en-US" sz="2400" dirty="0">
                <a:solidFill>
                  <a:srgbClr val="FF0000"/>
                </a:solidFill>
              </a:rPr>
              <a:t>300 000 km/s</a:t>
            </a:r>
            <a:r>
              <a:rPr lang="en-US" sz="2400" dirty="0"/>
              <a:t> </a:t>
            </a:r>
            <a:r>
              <a:rPr lang="cs-CZ" sz="2400" dirty="0" smtClean="0"/>
              <a:t>;</a:t>
            </a:r>
            <a:br>
              <a:rPr lang="cs-CZ" sz="2400" dirty="0" smtClean="0"/>
            </a:br>
            <a:r>
              <a:rPr lang="cs-CZ" sz="2400" dirty="0" smtClean="0"/>
              <a:t>světelná rychlost;</a:t>
            </a:r>
            <a:endParaRPr lang="cs-CZ" sz="2400" dirty="0"/>
          </a:p>
          <a:p>
            <a:r>
              <a:rPr lang="en-US" sz="2400" dirty="0">
                <a:solidFill>
                  <a:srgbClr val="FF0000"/>
                </a:solidFill>
              </a:rPr>
              <a:t> </a:t>
            </a:r>
            <a:r>
              <a:rPr lang="en-US" sz="2400" dirty="0" err="1">
                <a:solidFill>
                  <a:srgbClr val="FF3300"/>
                </a:solidFill>
              </a:rPr>
              <a:t>rychlost</a:t>
            </a:r>
            <a:r>
              <a:rPr lang="en-US" sz="2400" dirty="0">
                <a:solidFill>
                  <a:srgbClr val="FF3300"/>
                </a:solidFill>
              </a:rPr>
              <a:t> </a:t>
            </a:r>
            <a:r>
              <a:rPr lang="en-US" sz="2400" dirty="0" err="1">
                <a:solidFill>
                  <a:srgbClr val="FF3300"/>
                </a:solidFill>
              </a:rPr>
              <a:t>sv</a:t>
            </a:r>
            <a:r>
              <a:rPr lang="cs-CZ" sz="2400" dirty="0">
                <a:solidFill>
                  <a:srgbClr val="FF3300"/>
                </a:solidFill>
              </a:rPr>
              <a:t>ě</a:t>
            </a:r>
            <a:r>
              <a:rPr lang="en-US" sz="2400" dirty="0" err="1">
                <a:solidFill>
                  <a:srgbClr val="FF3300"/>
                </a:solidFill>
              </a:rPr>
              <a:t>tla</a:t>
            </a:r>
            <a:r>
              <a:rPr lang="cs-CZ" sz="2400" dirty="0">
                <a:solidFill>
                  <a:srgbClr val="FF3300"/>
                </a:solidFill>
              </a:rPr>
              <a:t> ve vakuu</a:t>
            </a:r>
          </a:p>
        </p:txBody>
      </p:sp>
      <p:sp>
        <p:nvSpPr>
          <p:cNvPr id="17" name="TextBox 6">
            <a:extLst>
              <a:ext uri="{FF2B5EF4-FFF2-40B4-BE49-F238E27FC236}">
                <a16:creationId xmlns:a16="http://schemas.microsoft.com/office/drawing/2014/main" id="{8923EC65-AA9F-4A71-AA6D-75388771654F}"/>
              </a:ext>
            </a:extLst>
          </p:cNvPr>
          <p:cNvSpPr txBox="1"/>
          <p:nvPr/>
        </p:nvSpPr>
        <p:spPr>
          <a:xfrm>
            <a:off x="5106874" y="5964844"/>
            <a:ext cx="3267241" cy="584775"/>
          </a:xfrm>
          <a:prstGeom prst="rect">
            <a:avLst/>
          </a:prstGeom>
          <a:noFill/>
        </p:spPr>
        <p:txBody>
          <a:bodyPr wrap="none" rtlCol="0">
            <a:spAutoFit/>
          </a:bodyPr>
          <a:lstStyle/>
          <a:p>
            <a:r>
              <a:rPr lang="cs-CZ" sz="3200" dirty="0">
                <a:solidFill>
                  <a:srgbClr val="FFFF00"/>
                </a:solidFill>
              </a:rPr>
              <a:t>1 Hz </a:t>
            </a:r>
            <a:r>
              <a:rPr lang="cs-CZ" sz="3200" dirty="0" smtClean="0">
                <a:latin typeface="Book Antiqua" panose="02040602050305030304" pitchFamily="18" charset="0"/>
              </a:rPr>
              <a:t>~</a:t>
            </a:r>
            <a:r>
              <a:rPr lang="cs-CZ" sz="3200" dirty="0" smtClean="0"/>
              <a:t> </a:t>
            </a:r>
            <a:r>
              <a:rPr lang="cs-CZ" sz="3200" dirty="0" smtClean="0">
                <a:solidFill>
                  <a:srgbClr val="92D050"/>
                </a:solidFill>
              </a:rPr>
              <a:t>300 000 </a:t>
            </a:r>
            <a:r>
              <a:rPr lang="cs-CZ" sz="3200" dirty="0">
                <a:solidFill>
                  <a:srgbClr val="92D050"/>
                </a:solidFill>
              </a:rPr>
              <a:t>km</a:t>
            </a:r>
          </a:p>
        </p:txBody>
      </p:sp>
    </p:spTree>
    <p:extLst>
      <p:ext uri="{BB962C8B-B14F-4D97-AF65-F5344CB8AC3E}">
        <p14:creationId xmlns:p14="http://schemas.microsoft.com/office/powerpoint/2010/main" val="3794137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A9612B37-342E-4289-857F-250FF4EB61A1}"/>
              </a:ext>
            </a:extLst>
          </p:cNvPr>
          <p:cNvSpPr>
            <a:spLocks noGrp="1"/>
          </p:cNvSpPr>
          <p:nvPr>
            <p:ph sz="quarter" idx="13"/>
          </p:nvPr>
        </p:nvSpPr>
        <p:spPr>
          <a:xfrm>
            <a:off x="352426" y="404664"/>
            <a:ext cx="7603950" cy="5782776"/>
          </a:xfrm>
        </p:spPr>
        <p:txBody>
          <a:bodyPr>
            <a:normAutofit/>
          </a:bodyPr>
          <a:lstStyle/>
          <a:p>
            <a:r>
              <a:rPr lang="cs-CZ" b="1" dirty="0">
                <a:solidFill>
                  <a:srgbClr val="FFFF00"/>
                </a:solidFill>
              </a:rPr>
              <a:t>Přenos informací</a:t>
            </a:r>
          </a:p>
          <a:p>
            <a:r>
              <a:rPr lang="cs-CZ" dirty="0"/>
              <a:t>Lokální bezdrátové sítě </a:t>
            </a:r>
            <a:r>
              <a:rPr lang="cs-CZ" dirty="0">
                <a:hlinkClick r:id="rId2" tooltip="Wi-Fi"/>
              </a:rPr>
              <a:t>Wi-Fi</a:t>
            </a:r>
            <a:r>
              <a:rPr lang="cs-CZ" dirty="0"/>
              <a:t> zajišťující vzájemné bezdrátové propojení přenosných zařízení a připojení k </a:t>
            </a:r>
            <a:r>
              <a:rPr lang="cs-CZ" dirty="0">
                <a:hlinkClick r:id="rId3" tooltip="Internet"/>
              </a:rPr>
              <a:t>internetu</a:t>
            </a:r>
            <a:r>
              <a:rPr lang="cs-CZ" dirty="0"/>
              <a:t> pracují v oblasti mikrovln. Radioreléové spoje využívají rovněž mikrovlnných frekvencí, dále různá pojítka krátkého dosahu, bezdrátový přenos obrazu a zvuku (pojítka pro kamery, bezdrátové UHF mikrofony, </a:t>
            </a:r>
            <a:r>
              <a:rPr lang="cs-CZ" dirty="0" err="1"/>
              <a:t>Toslink</a:t>
            </a:r>
            <a:r>
              <a:rPr lang="cs-CZ" dirty="0"/>
              <a:t>) sítě mobilních telefonů a další.</a:t>
            </a:r>
          </a:p>
          <a:p>
            <a:endParaRPr lang="cs-CZ" b="1" dirty="0">
              <a:solidFill>
                <a:srgbClr val="FFFF00"/>
              </a:solidFill>
            </a:endParaRPr>
          </a:p>
        </p:txBody>
      </p:sp>
      <p:pic>
        <p:nvPicPr>
          <p:cNvPr id="3" name="Picture 2" descr="https://ars.els-cdn.com/content/image/1-s2.0-S0022285216300996-fx1_lrg.jpg">
            <a:extLst>
              <a:ext uri="{FF2B5EF4-FFF2-40B4-BE49-F238E27FC236}">
                <a16:creationId xmlns:a16="http://schemas.microsoft.com/office/drawing/2014/main" id="{CE1F83B1-5057-472E-8CC7-74543090B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72" y="2564904"/>
            <a:ext cx="8726856" cy="336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80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A4607F52-B438-4A5B-A3F2-2C5835485685}"/>
              </a:ext>
            </a:extLst>
          </p:cNvPr>
          <p:cNvSpPr/>
          <p:nvPr/>
        </p:nvSpPr>
        <p:spPr>
          <a:xfrm>
            <a:off x="251520" y="260648"/>
            <a:ext cx="4680520" cy="6063198"/>
          </a:xfrm>
          <a:prstGeom prst="rect">
            <a:avLst/>
          </a:prstGeom>
        </p:spPr>
        <p:txBody>
          <a:bodyPr wrap="square">
            <a:spAutoFit/>
          </a:bodyPr>
          <a:lstStyle/>
          <a:p>
            <a:r>
              <a:rPr lang="cs-CZ" sz="4000" dirty="0">
                <a:solidFill>
                  <a:srgbClr val="FFFF00"/>
                </a:solidFill>
              </a:rPr>
              <a:t>Celulární radiová síť</a:t>
            </a:r>
          </a:p>
          <a:p>
            <a:endParaRPr lang="cs-CZ" dirty="0"/>
          </a:p>
          <a:p>
            <a:r>
              <a:rPr lang="cs-CZ" sz="2400" dirty="0">
                <a:solidFill>
                  <a:srgbClr val="FFFF00"/>
                </a:solidFill>
              </a:rPr>
              <a:t>Celulární</a:t>
            </a:r>
            <a:r>
              <a:rPr lang="cs-CZ" sz="2400" dirty="0"/>
              <a:t> neboli </a:t>
            </a:r>
            <a:r>
              <a:rPr lang="cs-CZ" sz="2400" dirty="0">
                <a:solidFill>
                  <a:srgbClr val="FFFF00"/>
                </a:solidFill>
              </a:rPr>
              <a:t>buňková rádiová síť </a:t>
            </a:r>
            <a:r>
              <a:rPr lang="cs-CZ" sz="2400" dirty="0"/>
              <a:t>je rádiová telekomunikační síť, v níž komunikaci v rozlehlejší geografické oblasti zajišťuje množství základnových stanic, které svým dosahem vytvářejí soustavu vzájemně se překrývajících poměrně malých buněk. </a:t>
            </a:r>
            <a:r>
              <a:rPr lang="cs-CZ" sz="2400" dirty="0">
                <a:solidFill>
                  <a:srgbClr val="FFFF00"/>
                </a:solidFill>
              </a:rPr>
              <a:t>Buňkové základové stanice jsou propojené mezi sebou kabely!</a:t>
            </a:r>
          </a:p>
          <a:p>
            <a:endParaRPr lang="cs-CZ" dirty="0"/>
          </a:p>
          <a:p>
            <a:r>
              <a:rPr lang="cs-CZ" sz="2400" dirty="0"/>
              <a:t>Celulární systémy pracují </a:t>
            </a:r>
            <a:r>
              <a:rPr lang="cs-CZ" sz="2400" dirty="0">
                <a:hlinkClick r:id="rId2" tooltip="Frekvence"/>
              </a:rPr>
              <a:t>frekvencích</a:t>
            </a:r>
            <a:r>
              <a:rPr lang="cs-CZ" sz="2400" dirty="0"/>
              <a:t> od 300 </a:t>
            </a:r>
            <a:r>
              <a:rPr lang="cs-CZ" sz="2400" dirty="0">
                <a:hlinkClick r:id="rId3" tooltip="Hertz"/>
              </a:rPr>
              <a:t>MHz</a:t>
            </a:r>
            <a:r>
              <a:rPr lang="cs-CZ" sz="2400" dirty="0"/>
              <a:t> do cca 3 GHz</a:t>
            </a:r>
          </a:p>
        </p:txBody>
      </p:sp>
      <p:pic>
        <p:nvPicPr>
          <p:cNvPr id="8197" name="Picture 5" descr="https://upload.wikimedia.org/wikipedia/commons/thumb/e/ee/Frequency_reuse.svg/1920px-Frequency_reuse.svg.png">
            <a:extLst>
              <a:ext uri="{FF2B5EF4-FFF2-40B4-BE49-F238E27FC236}">
                <a16:creationId xmlns:a16="http://schemas.microsoft.com/office/drawing/2014/main" id="{73E8471B-073C-4300-B161-1AEDF83A99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445" y="2807227"/>
            <a:ext cx="4221642" cy="3403788"/>
          </a:xfrm>
          <a:prstGeom prst="rect">
            <a:avLst/>
          </a:prstGeom>
          <a:solidFill>
            <a:schemeClr val="tx1"/>
          </a:solidFill>
        </p:spPr>
      </p:pic>
      <p:pic>
        <p:nvPicPr>
          <p:cNvPr id="8199" name="Picture 7" descr="https://upload.wikimedia.org/wikipedia/commons/thumb/3/37/Bienenwabe_mit_Eiern_und_Brut_5.jpg/220px-Bienenwabe_mit_Eiern_und_Brut_5.jpg">
            <a:extLst>
              <a:ext uri="{FF2B5EF4-FFF2-40B4-BE49-F238E27FC236}">
                <a16:creationId xmlns:a16="http://schemas.microsoft.com/office/drawing/2014/main" id="{780AA69B-300A-4D78-A0A6-940403C02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76672"/>
            <a:ext cx="2496277"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441A4846-EA24-4A89-80A7-89DEC3831A38}"/>
              </a:ext>
            </a:extLst>
          </p:cNvPr>
          <p:cNvSpPr/>
          <p:nvPr/>
        </p:nvSpPr>
        <p:spPr>
          <a:xfrm>
            <a:off x="5626416" y="2437895"/>
            <a:ext cx="2762295" cy="369332"/>
          </a:xfrm>
          <a:prstGeom prst="rect">
            <a:avLst/>
          </a:prstGeom>
        </p:spPr>
        <p:txBody>
          <a:bodyPr wrap="none">
            <a:spAutoFit/>
          </a:bodyPr>
          <a:lstStyle/>
          <a:p>
            <a:r>
              <a:rPr lang="cs-CZ" b="1" dirty="0">
                <a:solidFill>
                  <a:srgbClr val="202122"/>
                </a:solidFill>
                <a:latin typeface="Arial" panose="020B0604020202020204" pitchFamily="34" charset="0"/>
              </a:rPr>
              <a:t>Včelí plást</a:t>
            </a:r>
            <a:r>
              <a:rPr lang="cs-CZ" dirty="0">
                <a:solidFill>
                  <a:srgbClr val="202122"/>
                </a:solidFill>
                <a:latin typeface="Arial" panose="020B0604020202020204" pitchFamily="34" charset="0"/>
              </a:rPr>
              <a:t> nebo </a:t>
            </a:r>
            <a:r>
              <a:rPr lang="cs-CZ" b="1" dirty="0">
                <a:solidFill>
                  <a:srgbClr val="202122"/>
                </a:solidFill>
                <a:latin typeface="Arial" panose="020B0604020202020204" pitchFamily="34" charset="0"/>
              </a:rPr>
              <a:t>plástev</a:t>
            </a:r>
            <a:endParaRPr lang="cs-CZ" dirty="0"/>
          </a:p>
        </p:txBody>
      </p:sp>
      <p:sp>
        <p:nvSpPr>
          <p:cNvPr id="8" name="TextovéPole 7">
            <a:extLst>
              <a:ext uri="{FF2B5EF4-FFF2-40B4-BE49-F238E27FC236}">
                <a16:creationId xmlns:a16="http://schemas.microsoft.com/office/drawing/2014/main" id="{E20BE20D-CAF8-48A2-B3D4-9F90DFD82CB7}"/>
              </a:ext>
            </a:extLst>
          </p:cNvPr>
          <p:cNvSpPr txBox="1"/>
          <p:nvPr/>
        </p:nvSpPr>
        <p:spPr>
          <a:xfrm>
            <a:off x="5724128" y="4005064"/>
            <a:ext cx="936104" cy="369332"/>
          </a:xfrm>
          <a:prstGeom prst="rect">
            <a:avLst/>
          </a:prstGeom>
          <a:noFill/>
        </p:spPr>
        <p:txBody>
          <a:bodyPr wrap="square" rtlCol="0">
            <a:spAutoFit/>
          </a:bodyPr>
          <a:lstStyle/>
          <a:p>
            <a:r>
              <a:rPr lang="cs-CZ" dirty="0">
                <a:solidFill>
                  <a:srgbClr val="FFC000"/>
                </a:solidFill>
              </a:rPr>
              <a:t>BTS-</a:t>
            </a:r>
            <a:r>
              <a:rPr lang="cs-CZ" dirty="0" err="1">
                <a:solidFill>
                  <a:srgbClr val="FFC000"/>
                </a:solidFill>
              </a:rPr>
              <a:t>ka</a:t>
            </a:r>
            <a:endParaRPr lang="cs-CZ" dirty="0">
              <a:solidFill>
                <a:srgbClr val="FFC000"/>
              </a:solidFill>
            </a:endParaRPr>
          </a:p>
        </p:txBody>
      </p:sp>
    </p:spTree>
    <p:extLst>
      <p:ext uri="{BB962C8B-B14F-4D97-AF65-F5344CB8AC3E}">
        <p14:creationId xmlns:p14="http://schemas.microsoft.com/office/powerpoint/2010/main" val="3481908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955484A-A54C-40BA-86D1-96500AC2943F}"/>
              </a:ext>
            </a:extLst>
          </p:cNvPr>
          <p:cNvSpPr>
            <a:spLocks noGrp="1"/>
          </p:cNvSpPr>
          <p:nvPr>
            <p:ph type="title"/>
          </p:nvPr>
        </p:nvSpPr>
        <p:spPr>
          <a:xfrm>
            <a:off x="611560" y="188640"/>
            <a:ext cx="1656184" cy="662136"/>
          </a:xfrm>
        </p:spPr>
        <p:txBody>
          <a:bodyPr>
            <a:normAutofit fontScale="90000"/>
          </a:bodyPr>
          <a:lstStyle/>
          <a:p>
            <a:r>
              <a:rPr lang="cs-CZ" dirty="0"/>
              <a:t>video</a:t>
            </a:r>
          </a:p>
        </p:txBody>
      </p:sp>
      <p:sp>
        <p:nvSpPr>
          <p:cNvPr id="2" name="TextovéPole 1">
            <a:extLst>
              <a:ext uri="{FF2B5EF4-FFF2-40B4-BE49-F238E27FC236}">
                <a16:creationId xmlns:a16="http://schemas.microsoft.com/office/drawing/2014/main" id="{292C02F9-FE5D-4066-A37D-E6093ADDBC0F}"/>
              </a:ext>
            </a:extLst>
          </p:cNvPr>
          <p:cNvSpPr txBox="1"/>
          <p:nvPr/>
        </p:nvSpPr>
        <p:spPr>
          <a:xfrm>
            <a:off x="2483768" y="485682"/>
            <a:ext cx="5334730" cy="646331"/>
          </a:xfrm>
          <a:prstGeom prst="rect">
            <a:avLst/>
          </a:prstGeom>
          <a:noFill/>
        </p:spPr>
        <p:txBody>
          <a:bodyPr wrap="none" rtlCol="0">
            <a:spAutoFit/>
          </a:bodyPr>
          <a:lstStyle/>
          <a:p>
            <a:r>
              <a:rPr lang="en-US" dirty="0">
                <a:hlinkClick r:id="rId3"/>
              </a:rPr>
              <a:t>How does your mobile phone work? | ICT #1 - YouTube</a:t>
            </a:r>
          </a:p>
          <a:p>
            <a:endParaRPr lang="cs-CZ" dirty="0"/>
          </a:p>
        </p:txBody>
      </p:sp>
      <p:pic>
        <p:nvPicPr>
          <p:cNvPr id="7" name="Online médium 6" title="How does your mobile phone work? | ICT #1">
            <a:hlinkClick r:id="" action="ppaction://media"/>
            <a:extLst>
              <a:ext uri="{FF2B5EF4-FFF2-40B4-BE49-F238E27FC236}">
                <a16:creationId xmlns:a16="http://schemas.microsoft.com/office/drawing/2014/main" id="{6BD22417-1042-484E-8C0C-C25D240D26E8}"/>
              </a:ext>
            </a:extLst>
          </p:cNvPr>
          <p:cNvPicPr>
            <a:picLocks noRot="1" noChangeAspect="1"/>
          </p:cNvPicPr>
          <p:nvPr>
            <a:videoFile r:link="rId1"/>
          </p:nvPr>
        </p:nvPicPr>
        <p:blipFill>
          <a:blip r:embed="rId4"/>
          <a:stretch>
            <a:fillRect/>
          </a:stretch>
        </p:blipFill>
        <p:spPr>
          <a:xfrm>
            <a:off x="1115616" y="850776"/>
            <a:ext cx="7205397" cy="5962600"/>
          </a:xfrm>
          <a:prstGeom prst="rect">
            <a:avLst/>
          </a:prstGeom>
        </p:spPr>
      </p:pic>
    </p:spTree>
    <p:extLst>
      <p:ext uri="{BB962C8B-B14F-4D97-AF65-F5344CB8AC3E}">
        <p14:creationId xmlns:p14="http://schemas.microsoft.com/office/powerpoint/2010/main" val="3104638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4136BEAD-5A2C-4B58-87D3-82A5557FA2B7}"/>
              </a:ext>
            </a:extLst>
          </p:cNvPr>
          <p:cNvSpPr>
            <a:spLocks noGrp="1"/>
          </p:cNvSpPr>
          <p:nvPr>
            <p:ph sz="quarter" idx="13"/>
          </p:nvPr>
        </p:nvSpPr>
        <p:spPr>
          <a:xfrm>
            <a:off x="352426" y="1463040"/>
            <a:ext cx="8252022" cy="4724400"/>
          </a:xfrm>
        </p:spPr>
        <p:txBody>
          <a:bodyPr>
            <a:normAutofit lnSpcReduction="10000"/>
          </a:bodyPr>
          <a:lstStyle/>
          <a:p>
            <a:r>
              <a:rPr lang="cs-CZ" sz="2200" dirty="0">
                <a:solidFill>
                  <a:srgbClr val="FFC000"/>
                </a:solidFill>
              </a:rPr>
              <a:t>Která pásma 5G využívá?</a:t>
            </a:r>
          </a:p>
          <a:p>
            <a:r>
              <a:rPr lang="cs-CZ" sz="2200" dirty="0"/>
              <a:t>Vývoj 5G je technologický vývoj v oblasti mobilních technologií, který reaguje na zvýšené nároky uživatelů na objem a rychlost přenášených dat, včetně co nejlepší dostupnosti signálu bezdrátových sítí. Protože rozsah dostupných kmitočtů pro velmi široké kanály je v nižších pásmech omezený, jsou hledána také pásma vyšší (která jsou však již teď využívána rozličnými technologiemi). 5G může nebo bude moci využívat řadu kmitočtových pásem určených již dnes pro mobilní komunikace 2G, 3G a 4G, včetně pásma </a:t>
            </a:r>
            <a:r>
              <a:rPr lang="cs-CZ" sz="2200" b="1" dirty="0">
                <a:solidFill>
                  <a:srgbClr val="FFFF00"/>
                </a:solidFill>
                <a:latin typeface="Lucida Sans" panose="020B0602030504020204" pitchFamily="34" charset="0"/>
              </a:rPr>
              <a:t>3,4-3,8 GHz</a:t>
            </a:r>
            <a:r>
              <a:rPr lang="cs-CZ" sz="2200" dirty="0"/>
              <a:t>. Informace o pásmech pro mobilní sítě jsou uvedeny například na portálu </a:t>
            </a:r>
            <a:r>
              <a:rPr lang="cs-CZ" sz="2200" dirty="0">
                <a:solidFill>
                  <a:srgbClr val="FFC000"/>
                </a:solidFill>
                <a:hlinkClick r:id="rId2">
                  <a:extLst>
                    <a:ext uri="{A12FA001-AC4F-418D-AE19-62706E023703}">
                      <ahyp:hlinkClr xmlns:ahyp="http://schemas.microsoft.com/office/drawing/2018/hyperlinkcolor" xmlns="" val="tx"/>
                    </a:ext>
                  </a:extLst>
                </a:hlinkClick>
              </a:rPr>
              <a:t>spektrum.ctu.cz</a:t>
            </a:r>
            <a:r>
              <a:rPr lang="cs-CZ" sz="2200" dirty="0"/>
              <a:t>. K novým pásmům, určeným specificky pro 5G, patří zejména pásmo 700 MHz nebo pásmo </a:t>
            </a:r>
            <a:r>
              <a:rPr lang="cs-CZ" sz="2200" b="1" dirty="0">
                <a:solidFill>
                  <a:srgbClr val="FF0000"/>
                </a:solidFill>
                <a:latin typeface="Arial" panose="020B0604020202020204" pitchFamily="34" charset="0"/>
                <a:cs typeface="Arial" panose="020B0604020202020204" pitchFamily="34" charset="0"/>
              </a:rPr>
              <a:t>26 GHz</a:t>
            </a:r>
            <a:r>
              <a:rPr lang="cs-CZ" sz="2200" dirty="0"/>
              <a:t>, které umožní použití velmi širokých kanálů. Pro 5G budou určena i další pásma, například </a:t>
            </a:r>
            <a:r>
              <a:rPr lang="cs-CZ" sz="2200" b="1" dirty="0">
                <a:solidFill>
                  <a:srgbClr val="FFC000"/>
                </a:solidFill>
              </a:rPr>
              <a:t>66-71 GHz</a:t>
            </a:r>
            <a:r>
              <a:rPr lang="cs-CZ" sz="2200" dirty="0"/>
              <a:t>.</a:t>
            </a:r>
          </a:p>
          <a:p>
            <a:endParaRPr lang="cs-CZ" dirty="0"/>
          </a:p>
        </p:txBody>
      </p:sp>
      <p:sp>
        <p:nvSpPr>
          <p:cNvPr id="3" name="Nadpis 2">
            <a:extLst>
              <a:ext uri="{FF2B5EF4-FFF2-40B4-BE49-F238E27FC236}">
                <a16:creationId xmlns:a16="http://schemas.microsoft.com/office/drawing/2014/main" id="{A80897B8-097E-4040-AF9E-E1C112A8AF25}"/>
              </a:ext>
            </a:extLst>
          </p:cNvPr>
          <p:cNvSpPr>
            <a:spLocks noGrp="1"/>
          </p:cNvSpPr>
          <p:nvPr>
            <p:ph type="title"/>
          </p:nvPr>
        </p:nvSpPr>
        <p:spPr/>
        <p:txBody>
          <a:bodyPr>
            <a:normAutofit fontScale="90000"/>
          </a:bodyPr>
          <a:lstStyle/>
          <a:p>
            <a:r>
              <a:rPr lang="cs-CZ" dirty="0">
                <a:hlinkClick r:id="rId3"/>
              </a:rPr>
              <a:t>5G sítě </a:t>
            </a:r>
            <a:br>
              <a:rPr lang="cs-CZ" dirty="0">
                <a:hlinkClick r:id="rId3"/>
              </a:rPr>
            </a:br>
            <a:r>
              <a:rPr lang="cs-CZ" dirty="0">
                <a:hlinkClick r:id="rId3"/>
              </a:rPr>
              <a:t>Český telekomunikační úřad (ctu.cz)</a:t>
            </a:r>
            <a:endParaRPr lang="cs-CZ" dirty="0"/>
          </a:p>
        </p:txBody>
      </p:sp>
    </p:spTree>
    <p:extLst>
      <p:ext uri="{BB962C8B-B14F-4D97-AF65-F5344CB8AC3E}">
        <p14:creationId xmlns:p14="http://schemas.microsoft.com/office/powerpoint/2010/main" val="93240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D8576FB-70FB-44CE-B907-D46FC10BA7B9}"/>
              </a:ext>
            </a:extLst>
          </p:cNvPr>
          <p:cNvSpPr/>
          <p:nvPr/>
        </p:nvSpPr>
        <p:spPr>
          <a:xfrm>
            <a:off x="323528" y="332656"/>
            <a:ext cx="8352928" cy="5324535"/>
          </a:xfrm>
          <a:prstGeom prst="rect">
            <a:avLst/>
          </a:prstGeom>
        </p:spPr>
        <p:txBody>
          <a:bodyPr wrap="square">
            <a:spAutoFit/>
          </a:bodyPr>
          <a:lstStyle/>
          <a:p>
            <a:r>
              <a:rPr lang="cs-CZ" sz="2000" dirty="0">
                <a:solidFill>
                  <a:srgbClr val="00B0F0"/>
                </a:solidFill>
                <a:latin typeface="Roboto"/>
              </a:rPr>
              <a:t>Jak je to s expozicí při narůstajícím počtu vysílačů (5G)?</a:t>
            </a:r>
          </a:p>
          <a:p>
            <a:pPr algn="just"/>
            <a:r>
              <a:rPr lang="cs-CZ" sz="2000" dirty="0">
                <a:latin typeface="Roboto"/>
              </a:rPr>
              <a:t>Vyzářená energie vysílačů základnových stanic mobilních sítí v pásmech, které jsou (nebo budou) použity pro technologie 5G, je poměrně malá (výkon přivedený do běžných antén základnových stanic </a:t>
            </a:r>
            <a:r>
              <a:rPr lang="cs-CZ" sz="2000" dirty="0">
                <a:solidFill>
                  <a:srgbClr val="FFFF00"/>
                </a:solidFill>
                <a:latin typeface="Roboto"/>
              </a:rPr>
              <a:t>2G až 4G je obvykle maximálně 20 W</a:t>
            </a:r>
            <a:r>
              <a:rPr lang="cs-CZ" sz="2000" dirty="0">
                <a:latin typeface="Roboto"/>
              </a:rPr>
              <a:t>, a v pásmech </a:t>
            </a:r>
            <a:r>
              <a:rPr lang="cs-CZ" sz="2000" dirty="0">
                <a:solidFill>
                  <a:srgbClr val="FFFF00"/>
                </a:solidFill>
                <a:latin typeface="Roboto"/>
              </a:rPr>
              <a:t>nad 26 GHz bude nižší, než 1 W</a:t>
            </a:r>
            <a:r>
              <a:rPr lang="cs-CZ" sz="2000" dirty="0">
                <a:latin typeface="Roboto"/>
              </a:rPr>
              <a:t>). Protože vyzářená energie je anténou rozptýlena do prostoru (sektoru antény), jsou intenzity signálu v pokryté oblasti obvykle nízké. </a:t>
            </a:r>
            <a:r>
              <a:rPr lang="cs-CZ" sz="2000" dirty="0">
                <a:solidFill>
                  <a:srgbClr val="92D050"/>
                </a:solidFill>
                <a:latin typeface="Roboto"/>
              </a:rPr>
              <a:t>K nízkým úrovním přispívá i to, že hustota zářivého toku EMP klesá s druhou mocninou vzdálenosti</a:t>
            </a:r>
            <a:r>
              <a:rPr lang="cs-CZ" sz="2000" dirty="0">
                <a:latin typeface="Roboto"/>
              </a:rPr>
              <a:t>. Z fyzikálního hlediska tedy dochází ke sčítání vlivu vysílačů; nicméně, vzhledem k tomu, že v běžném prostředí je expozice osoby od vysílače základnové stanice obvykle velmi malá, jde o součty velmi malých čísel. Vzhledem k tomu, že </a:t>
            </a:r>
            <a:r>
              <a:rPr lang="cs-CZ" sz="2000" dirty="0">
                <a:solidFill>
                  <a:srgbClr val="FFFF00"/>
                </a:solidFill>
                <a:latin typeface="Roboto"/>
              </a:rPr>
              <a:t>jiný, než tepelný efekt není u EMP znám, není ze zdravotního hlediska (a v případě dodržení expozičních limitů) hodnota celkové expozice příliš podstatná.</a:t>
            </a:r>
            <a:r>
              <a:rPr lang="cs-CZ" sz="2000" dirty="0">
                <a:latin typeface="Roboto"/>
              </a:rPr>
              <a:t> V praxi je expozice obvykle tak nízká, že s ohledem na termoregulační mechanizmy v těle nedochází k měřitelnému a prokazatelnému zvýšení teploty v těle člověka.</a:t>
            </a:r>
          </a:p>
        </p:txBody>
      </p:sp>
      <p:sp>
        <p:nvSpPr>
          <p:cNvPr id="5" name="Obdélník 4">
            <a:extLst>
              <a:ext uri="{FF2B5EF4-FFF2-40B4-BE49-F238E27FC236}">
                <a16:creationId xmlns:a16="http://schemas.microsoft.com/office/drawing/2014/main" id="{B233F988-9928-4B54-8CAE-2F9056B3FBF2}"/>
              </a:ext>
            </a:extLst>
          </p:cNvPr>
          <p:cNvSpPr/>
          <p:nvPr/>
        </p:nvSpPr>
        <p:spPr>
          <a:xfrm>
            <a:off x="539552" y="5805264"/>
            <a:ext cx="7272808" cy="461665"/>
          </a:xfrm>
          <a:prstGeom prst="rect">
            <a:avLst/>
          </a:prstGeom>
        </p:spPr>
        <p:txBody>
          <a:bodyPr wrap="square">
            <a:spAutoFit/>
          </a:bodyPr>
          <a:lstStyle/>
          <a:p>
            <a:r>
              <a:rPr lang="cs-CZ" sz="2400" dirty="0">
                <a:solidFill>
                  <a:srgbClr val="FFC000"/>
                </a:solidFill>
                <a:latin typeface="arial" panose="020B0604020202020204" pitchFamily="34" charset="0"/>
              </a:rPr>
              <a:t>Výkon mikrovlnek se pohybuje mezi 600 – 1 200 W</a:t>
            </a:r>
            <a:r>
              <a:rPr lang="cs-CZ" dirty="0">
                <a:solidFill>
                  <a:srgbClr val="FFC000"/>
                </a:solidFill>
                <a:latin typeface="arial" panose="020B0604020202020204" pitchFamily="34" charset="0"/>
              </a:rPr>
              <a:t> </a:t>
            </a:r>
            <a:endParaRPr lang="cs-CZ" dirty="0">
              <a:solidFill>
                <a:srgbClr val="FFC000"/>
              </a:solidFill>
            </a:endParaRPr>
          </a:p>
        </p:txBody>
      </p:sp>
    </p:spTree>
    <p:extLst>
      <p:ext uri="{BB962C8B-B14F-4D97-AF65-F5344CB8AC3E}">
        <p14:creationId xmlns:p14="http://schemas.microsoft.com/office/powerpoint/2010/main" val="4148204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EC680ACB-58CF-4B8D-BA83-6C9865209E59}"/>
              </a:ext>
            </a:extLst>
          </p:cNvPr>
          <p:cNvPicPr>
            <a:picLocks noChangeAspect="1"/>
          </p:cNvPicPr>
          <p:nvPr/>
        </p:nvPicPr>
        <p:blipFill>
          <a:blip r:embed="rId2"/>
          <a:stretch>
            <a:fillRect/>
          </a:stretch>
        </p:blipFill>
        <p:spPr>
          <a:xfrm>
            <a:off x="179512" y="134463"/>
            <a:ext cx="8408064" cy="6589073"/>
          </a:xfrm>
          <a:prstGeom prst="rect">
            <a:avLst/>
          </a:prstGeom>
        </p:spPr>
      </p:pic>
    </p:spTree>
    <p:extLst>
      <p:ext uri="{BB962C8B-B14F-4D97-AF65-F5344CB8AC3E}">
        <p14:creationId xmlns:p14="http://schemas.microsoft.com/office/powerpoint/2010/main" val="742980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87038CF9-B50A-48FE-994F-2F2960B0D778}"/>
              </a:ext>
            </a:extLst>
          </p:cNvPr>
          <p:cNvPicPr>
            <a:picLocks noGrp="1" noChangeAspect="1"/>
          </p:cNvPicPr>
          <p:nvPr>
            <p:ph sz="quarter" idx="13"/>
          </p:nvPr>
        </p:nvPicPr>
        <p:blipFill>
          <a:blip r:embed="rId2"/>
          <a:stretch>
            <a:fillRect/>
          </a:stretch>
        </p:blipFill>
        <p:spPr>
          <a:xfrm>
            <a:off x="3707904" y="116632"/>
            <a:ext cx="5278960" cy="6515523"/>
          </a:xfrm>
          <a:prstGeom prst="rect">
            <a:avLst/>
          </a:prstGeom>
        </p:spPr>
      </p:pic>
      <p:sp>
        <p:nvSpPr>
          <p:cNvPr id="6" name="Obdélník 5">
            <a:extLst>
              <a:ext uri="{FF2B5EF4-FFF2-40B4-BE49-F238E27FC236}">
                <a16:creationId xmlns:a16="http://schemas.microsoft.com/office/drawing/2014/main" id="{E9D1F8EC-6E91-4CE2-BC42-71CD5922521D}"/>
              </a:ext>
            </a:extLst>
          </p:cNvPr>
          <p:cNvSpPr/>
          <p:nvPr/>
        </p:nvSpPr>
        <p:spPr>
          <a:xfrm>
            <a:off x="251520" y="1106236"/>
            <a:ext cx="3528392" cy="2246769"/>
          </a:xfrm>
          <a:prstGeom prst="rect">
            <a:avLst/>
          </a:prstGeom>
        </p:spPr>
        <p:txBody>
          <a:bodyPr wrap="square">
            <a:spAutoFit/>
          </a:bodyPr>
          <a:lstStyle/>
          <a:p>
            <a:r>
              <a:rPr lang="cs-CZ" sz="2800" dirty="0"/>
              <a:t>https://</a:t>
            </a:r>
          </a:p>
          <a:p>
            <a:r>
              <a:rPr lang="cs-CZ" sz="2800" dirty="0">
                <a:hlinkClick r:id="rId3"/>
              </a:rPr>
              <a:t>www.elektrosmog-zony.cz/download/</a:t>
            </a:r>
            <a:endParaRPr lang="cs-CZ" sz="2800" dirty="0"/>
          </a:p>
          <a:p>
            <a:r>
              <a:rPr lang="cs-CZ" sz="2800" dirty="0"/>
              <a:t>studie_vliv_wifi_2018.pdf  </a:t>
            </a:r>
          </a:p>
        </p:txBody>
      </p:sp>
      <p:sp>
        <p:nvSpPr>
          <p:cNvPr id="8" name="Nadpis 7">
            <a:extLst>
              <a:ext uri="{FF2B5EF4-FFF2-40B4-BE49-F238E27FC236}">
                <a16:creationId xmlns:a16="http://schemas.microsoft.com/office/drawing/2014/main" id="{CF721E53-6FF2-4F7E-BA2B-0AC7F4D30CDB}"/>
              </a:ext>
            </a:extLst>
          </p:cNvPr>
          <p:cNvSpPr>
            <a:spLocks noGrp="1"/>
          </p:cNvSpPr>
          <p:nvPr>
            <p:ph type="title"/>
          </p:nvPr>
        </p:nvSpPr>
        <p:spPr>
          <a:xfrm>
            <a:off x="352426" y="0"/>
            <a:ext cx="3067446" cy="1066800"/>
          </a:xfrm>
        </p:spPr>
        <p:txBody>
          <a:bodyPr/>
          <a:lstStyle/>
          <a:p>
            <a:r>
              <a:rPr lang="cs-CZ" dirty="0"/>
              <a:t>Překlad:</a:t>
            </a:r>
          </a:p>
        </p:txBody>
      </p:sp>
      <p:sp>
        <p:nvSpPr>
          <p:cNvPr id="9" name="TextovéPole 8">
            <a:extLst>
              <a:ext uri="{FF2B5EF4-FFF2-40B4-BE49-F238E27FC236}">
                <a16:creationId xmlns:a16="http://schemas.microsoft.com/office/drawing/2014/main" id="{DF490C27-BF82-48AD-901C-BB3156715075}"/>
              </a:ext>
            </a:extLst>
          </p:cNvPr>
          <p:cNvSpPr txBox="1"/>
          <p:nvPr/>
        </p:nvSpPr>
        <p:spPr>
          <a:xfrm>
            <a:off x="464522" y="3819389"/>
            <a:ext cx="3030381" cy="523220"/>
          </a:xfrm>
          <a:prstGeom prst="rect">
            <a:avLst/>
          </a:prstGeom>
          <a:noFill/>
        </p:spPr>
        <p:txBody>
          <a:bodyPr wrap="none" rtlCol="0">
            <a:spAutoFit/>
          </a:bodyPr>
          <a:lstStyle/>
          <a:p>
            <a:r>
              <a:rPr lang="cs-CZ" sz="2800" dirty="0">
                <a:solidFill>
                  <a:srgbClr val="FFFF00"/>
                </a:solidFill>
              </a:rPr>
              <a:t>2.4 GHz  EMP efekt</a:t>
            </a:r>
          </a:p>
        </p:txBody>
      </p:sp>
    </p:spTree>
    <p:extLst>
      <p:ext uri="{BB962C8B-B14F-4D97-AF65-F5344CB8AC3E}">
        <p14:creationId xmlns:p14="http://schemas.microsoft.com/office/powerpoint/2010/main" val="2335837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D753783A-1228-435A-8F9F-916F03F68061}"/>
              </a:ext>
            </a:extLst>
          </p:cNvPr>
          <p:cNvSpPr txBox="1"/>
          <p:nvPr/>
        </p:nvSpPr>
        <p:spPr>
          <a:xfrm>
            <a:off x="4157741" y="1726363"/>
            <a:ext cx="936104" cy="1938992"/>
          </a:xfrm>
          <a:prstGeom prst="rect">
            <a:avLst/>
          </a:prstGeom>
          <a:noFill/>
        </p:spPr>
        <p:txBody>
          <a:bodyPr wrap="square" rtlCol="0">
            <a:spAutoFit/>
          </a:bodyPr>
          <a:lstStyle/>
          <a:p>
            <a:r>
              <a:rPr lang="cs-CZ" sz="12000" dirty="0">
                <a:solidFill>
                  <a:srgbClr val="FFFF00"/>
                </a:solidFill>
              </a:rPr>
              <a:t>?</a:t>
            </a:r>
          </a:p>
        </p:txBody>
      </p:sp>
      <p:sp>
        <p:nvSpPr>
          <p:cNvPr id="6" name="Obdélník 5">
            <a:extLst>
              <a:ext uri="{FF2B5EF4-FFF2-40B4-BE49-F238E27FC236}">
                <a16:creationId xmlns:a16="http://schemas.microsoft.com/office/drawing/2014/main" id="{BAFA73AD-018E-4C17-8CE9-3BAFE43DF694}"/>
              </a:ext>
            </a:extLst>
          </p:cNvPr>
          <p:cNvSpPr/>
          <p:nvPr/>
        </p:nvSpPr>
        <p:spPr>
          <a:xfrm>
            <a:off x="971600" y="962137"/>
            <a:ext cx="6631174" cy="523220"/>
          </a:xfrm>
          <a:prstGeom prst="rect">
            <a:avLst/>
          </a:prstGeom>
        </p:spPr>
        <p:txBody>
          <a:bodyPr wrap="none">
            <a:spAutoFit/>
          </a:bodyPr>
          <a:lstStyle/>
          <a:p>
            <a:r>
              <a:rPr lang="cs-CZ" sz="2800" dirty="0"/>
              <a:t>https://www.elektrosmog-zony.cz/wifi.html</a:t>
            </a:r>
          </a:p>
        </p:txBody>
      </p:sp>
      <p:sp>
        <p:nvSpPr>
          <p:cNvPr id="7" name="TextovéPole 6">
            <a:extLst>
              <a:ext uri="{FF2B5EF4-FFF2-40B4-BE49-F238E27FC236}">
                <a16:creationId xmlns:a16="http://schemas.microsoft.com/office/drawing/2014/main" id="{EB1E4A4D-3CCD-4AC1-9B46-B4653688AF05}"/>
              </a:ext>
            </a:extLst>
          </p:cNvPr>
          <p:cNvSpPr txBox="1"/>
          <p:nvPr/>
        </p:nvSpPr>
        <p:spPr>
          <a:xfrm>
            <a:off x="2121811" y="4813217"/>
            <a:ext cx="4758162" cy="830997"/>
          </a:xfrm>
          <a:prstGeom prst="rect">
            <a:avLst/>
          </a:prstGeom>
          <a:noFill/>
        </p:spPr>
        <p:txBody>
          <a:bodyPr wrap="none" rtlCol="0">
            <a:spAutoFit/>
          </a:bodyPr>
          <a:lstStyle/>
          <a:p>
            <a:pPr algn="ctr"/>
            <a:r>
              <a:rPr lang="cs-CZ" sz="2400" dirty="0">
                <a:solidFill>
                  <a:srgbClr val="FFFF00"/>
                </a:solidFill>
              </a:rPr>
              <a:t>Komplexní výzkum dynamiky </a:t>
            </a:r>
          </a:p>
          <a:p>
            <a:r>
              <a:rPr lang="cs-CZ" sz="2400" dirty="0">
                <a:solidFill>
                  <a:srgbClr val="FFFF00"/>
                </a:solidFill>
              </a:rPr>
              <a:t>fyzikálních jevů uvnitř živých látek?!</a:t>
            </a:r>
          </a:p>
        </p:txBody>
      </p:sp>
      <p:sp>
        <p:nvSpPr>
          <p:cNvPr id="8" name="TextovéPole 7">
            <a:extLst>
              <a:ext uri="{FF2B5EF4-FFF2-40B4-BE49-F238E27FC236}">
                <a16:creationId xmlns:a16="http://schemas.microsoft.com/office/drawing/2014/main" id="{66642486-B94A-4991-8529-E54257B3E6DF}"/>
              </a:ext>
            </a:extLst>
          </p:cNvPr>
          <p:cNvSpPr txBox="1"/>
          <p:nvPr/>
        </p:nvSpPr>
        <p:spPr>
          <a:xfrm>
            <a:off x="2620996" y="1485357"/>
            <a:ext cx="936104" cy="1938992"/>
          </a:xfrm>
          <a:prstGeom prst="rect">
            <a:avLst/>
          </a:prstGeom>
          <a:noFill/>
        </p:spPr>
        <p:txBody>
          <a:bodyPr wrap="square" rtlCol="0">
            <a:spAutoFit/>
          </a:bodyPr>
          <a:lstStyle/>
          <a:p>
            <a:r>
              <a:rPr lang="cs-CZ" sz="12000" dirty="0">
                <a:solidFill>
                  <a:srgbClr val="FFFF00"/>
                </a:solidFill>
              </a:rPr>
              <a:t>?</a:t>
            </a:r>
          </a:p>
        </p:txBody>
      </p:sp>
      <p:sp>
        <p:nvSpPr>
          <p:cNvPr id="9" name="TextovéPole 8">
            <a:extLst>
              <a:ext uri="{FF2B5EF4-FFF2-40B4-BE49-F238E27FC236}">
                <a16:creationId xmlns:a16="http://schemas.microsoft.com/office/drawing/2014/main" id="{CEB2998A-587A-4369-9F97-3174F5BB72C2}"/>
              </a:ext>
            </a:extLst>
          </p:cNvPr>
          <p:cNvSpPr txBox="1"/>
          <p:nvPr/>
        </p:nvSpPr>
        <p:spPr>
          <a:xfrm>
            <a:off x="3128446" y="2599021"/>
            <a:ext cx="936104" cy="1938992"/>
          </a:xfrm>
          <a:prstGeom prst="rect">
            <a:avLst/>
          </a:prstGeom>
          <a:noFill/>
        </p:spPr>
        <p:txBody>
          <a:bodyPr wrap="square" rtlCol="0">
            <a:spAutoFit/>
          </a:bodyPr>
          <a:lstStyle/>
          <a:p>
            <a:r>
              <a:rPr lang="cs-CZ" sz="12000" dirty="0">
                <a:solidFill>
                  <a:srgbClr val="FFFF00"/>
                </a:solidFill>
              </a:rPr>
              <a:t>?</a:t>
            </a:r>
          </a:p>
        </p:txBody>
      </p:sp>
      <p:sp>
        <p:nvSpPr>
          <p:cNvPr id="10" name="TextovéPole 9">
            <a:extLst>
              <a:ext uri="{FF2B5EF4-FFF2-40B4-BE49-F238E27FC236}">
                <a16:creationId xmlns:a16="http://schemas.microsoft.com/office/drawing/2014/main" id="{2304EFC9-24AB-47BC-967A-380FCC673BCF}"/>
              </a:ext>
            </a:extLst>
          </p:cNvPr>
          <p:cNvSpPr txBox="1"/>
          <p:nvPr/>
        </p:nvSpPr>
        <p:spPr>
          <a:xfrm>
            <a:off x="1691680" y="2454424"/>
            <a:ext cx="936104" cy="1938992"/>
          </a:xfrm>
          <a:prstGeom prst="rect">
            <a:avLst/>
          </a:prstGeom>
          <a:noFill/>
        </p:spPr>
        <p:txBody>
          <a:bodyPr wrap="square" rtlCol="0">
            <a:spAutoFit/>
          </a:bodyPr>
          <a:lstStyle/>
          <a:p>
            <a:r>
              <a:rPr lang="cs-CZ" sz="12000" dirty="0">
                <a:solidFill>
                  <a:srgbClr val="FFFF00"/>
                </a:solidFill>
              </a:rPr>
              <a:t>?</a:t>
            </a:r>
          </a:p>
        </p:txBody>
      </p:sp>
      <p:sp>
        <p:nvSpPr>
          <p:cNvPr id="11" name="TextovéPole 10">
            <a:extLst>
              <a:ext uri="{FF2B5EF4-FFF2-40B4-BE49-F238E27FC236}">
                <a16:creationId xmlns:a16="http://schemas.microsoft.com/office/drawing/2014/main" id="{7B8E0B90-1FF7-4EDE-96F0-DDFA5D062926}"/>
              </a:ext>
            </a:extLst>
          </p:cNvPr>
          <p:cNvSpPr txBox="1"/>
          <p:nvPr/>
        </p:nvSpPr>
        <p:spPr>
          <a:xfrm>
            <a:off x="6228184" y="1558843"/>
            <a:ext cx="936104" cy="1938992"/>
          </a:xfrm>
          <a:prstGeom prst="rect">
            <a:avLst/>
          </a:prstGeom>
          <a:noFill/>
        </p:spPr>
        <p:txBody>
          <a:bodyPr wrap="square" rtlCol="0">
            <a:spAutoFit/>
          </a:bodyPr>
          <a:lstStyle/>
          <a:p>
            <a:r>
              <a:rPr lang="cs-CZ" sz="12000" dirty="0">
                <a:solidFill>
                  <a:srgbClr val="FFFF00"/>
                </a:solidFill>
              </a:rPr>
              <a:t>?</a:t>
            </a:r>
          </a:p>
        </p:txBody>
      </p:sp>
      <p:sp>
        <p:nvSpPr>
          <p:cNvPr id="12" name="TextovéPole 11">
            <a:extLst>
              <a:ext uri="{FF2B5EF4-FFF2-40B4-BE49-F238E27FC236}">
                <a16:creationId xmlns:a16="http://schemas.microsoft.com/office/drawing/2014/main" id="{B1C1A239-E2B9-498C-924F-FFD81913D041}"/>
              </a:ext>
            </a:extLst>
          </p:cNvPr>
          <p:cNvSpPr txBox="1"/>
          <p:nvPr/>
        </p:nvSpPr>
        <p:spPr>
          <a:xfrm>
            <a:off x="5258000" y="2762363"/>
            <a:ext cx="936104" cy="1938992"/>
          </a:xfrm>
          <a:prstGeom prst="rect">
            <a:avLst/>
          </a:prstGeom>
          <a:noFill/>
        </p:spPr>
        <p:txBody>
          <a:bodyPr wrap="square" rtlCol="0">
            <a:spAutoFit/>
          </a:bodyPr>
          <a:lstStyle/>
          <a:p>
            <a:r>
              <a:rPr lang="cs-CZ" sz="12000" dirty="0">
                <a:solidFill>
                  <a:srgbClr val="FFFF00"/>
                </a:solidFill>
              </a:rPr>
              <a:t>?</a:t>
            </a:r>
          </a:p>
        </p:txBody>
      </p:sp>
    </p:spTree>
    <p:extLst>
      <p:ext uri="{BB962C8B-B14F-4D97-AF65-F5344CB8AC3E}">
        <p14:creationId xmlns:p14="http://schemas.microsoft.com/office/powerpoint/2010/main" val="12136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a:extLst>
              <a:ext uri="{FF2B5EF4-FFF2-40B4-BE49-F238E27FC236}">
                <a16:creationId xmlns:a16="http://schemas.microsoft.com/office/drawing/2014/main" id="{6333C961-9678-4469-B0BB-C82F308890EE}"/>
              </a:ext>
            </a:extLst>
          </p:cNvPr>
          <p:cNvPicPr>
            <a:picLocks noGrp="1" noChangeAspect="1"/>
          </p:cNvPicPr>
          <p:nvPr>
            <p:ph sz="quarter" idx="13"/>
          </p:nvPr>
        </p:nvPicPr>
        <p:blipFill>
          <a:blip r:embed="rId2"/>
          <a:stretch>
            <a:fillRect/>
          </a:stretch>
        </p:blipFill>
        <p:spPr>
          <a:xfrm>
            <a:off x="593558" y="908720"/>
            <a:ext cx="8064895" cy="4536504"/>
          </a:xfrm>
          <a:prstGeom prst="rect">
            <a:avLst/>
          </a:prstGeom>
        </p:spPr>
      </p:pic>
      <p:sp>
        <p:nvSpPr>
          <p:cNvPr id="2" name="TextovéPole 1">
            <a:extLst>
              <a:ext uri="{FF2B5EF4-FFF2-40B4-BE49-F238E27FC236}">
                <a16:creationId xmlns:a16="http://schemas.microsoft.com/office/drawing/2014/main" id="{90891DAA-81D9-4653-9221-4667B4A79D3F}"/>
              </a:ext>
            </a:extLst>
          </p:cNvPr>
          <p:cNvSpPr txBox="1"/>
          <p:nvPr/>
        </p:nvSpPr>
        <p:spPr>
          <a:xfrm>
            <a:off x="539552" y="5447327"/>
            <a:ext cx="840693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Corbel"/>
                <a:ea typeface="+mn-ea"/>
                <a:cs typeface="+mn-cs"/>
              </a:rPr>
              <a:t>Každý z nás je denně vystavován neviditelnému</a:t>
            </a:r>
            <a:r>
              <a:rPr kumimoji="0" lang="en-US" sz="1800" b="0" i="0" u="none" strike="noStrike" kern="1200" cap="none" spc="0" normalizeH="0" baseline="0" noProof="0" dirty="0">
                <a:ln>
                  <a:noFill/>
                </a:ln>
                <a:solidFill>
                  <a:prstClr val="white"/>
                </a:solidFill>
                <a:effectLst/>
                <a:uLnTx/>
                <a:uFillTx/>
                <a:latin typeface="Corbel"/>
                <a:ea typeface="+mn-ea"/>
                <a:cs typeface="+mn-cs"/>
              </a:rPr>
              <a:t> </a:t>
            </a:r>
            <a:r>
              <a:rPr kumimoji="0" lang="cs-CZ" sz="1800" b="0" i="0" u="none" strike="noStrike" kern="1200" cap="none" spc="0" normalizeH="0" baseline="0" noProof="0" dirty="0" smtClean="0">
                <a:ln>
                  <a:noFill/>
                </a:ln>
                <a:solidFill>
                  <a:prstClr val="white"/>
                </a:solidFill>
                <a:effectLst/>
                <a:uLnTx/>
                <a:uFillTx/>
                <a:latin typeface="Corbel"/>
                <a:ea typeface="+mn-ea"/>
                <a:cs typeface="+mn-cs"/>
              </a:rPr>
              <a:t>i</a:t>
            </a:r>
            <a:r>
              <a:rPr kumimoji="0" lang="en-US" sz="1800" b="0" i="0" u="none" strike="noStrike" kern="1200" cap="none" spc="0" normalizeH="0" baseline="0" noProof="0" dirty="0" smtClean="0">
                <a:ln>
                  <a:noFill/>
                </a:ln>
                <a:solidFill>
                  <a:prstClr val="white"/>
                </a:solidFill>
                <a:effectLst/>
                <a:uLnTx/>
                <a:uFillTx/>
                <a:latin typeface="Corbel"/>
                <a:ea typeface="+mn-ea"/>
                <a:cs typeface="+mn-cs"/>
              </a:rPr>
              <a:t> </a:t>
            </a:r>
            <a:r>
              <a:rPr kumimoji="0" lang="en-US" sz="1800" b="0" i="0" u="none" strike="noStrike" kern="1200" cap="none" spc="0" normalizeH="0" baseline="0" noProof="0" dirty="0" err="1" smtClean="0">
                <a:ln>
                  <a:noFill/>
                </a:ln>
                <a:solidFill>
                  <a:prstClr val="white"/>
                </a:solidFill>
                <a:effectLst/>
                <a:uLnTx/>
                <a:uFillTx/>
                <a:latin typeface="Corbel"/>
                <a:ea typeface="+mn-ea"/>
                <a:cs typeface="+mn-cs"/>
              </a:rPr>
              <a:t>viditeln</a:t>
            </a:r>
            <a:r>
              <a:rPr kumimoji="0" lang="cs-CZ" sz="1800" b="0" i="0" u="none" strike="noStrike" kern="1200" cap="none" spc="0" normalizeH="0" baseline="0" noProof="0" dirty="0" smtClean="0">
                <a:ln>
                  <a:noFill/>
                </a:ln>
                <a:solidFill>
                  <a:prstClr val="white"/>
                </a:solidFill>
                <a:effectLst/>
                <a:uLnTx/>
                <a:uFillTx/>
                <a:latin typeface="Corbel"/>
                <a:ea typeface="+mn-ea"/>
                <a:cs typeface="+mn-cs"/>
              </a:rPr>
              <a:t>é</a:t>
            </a:r>
            <a:r>
              <a:rPr kumimoji="0" lang="en-US" sz="1800" b="0" i="0" u="none" strike="noStrike" kern="1200" cap="none" spc="0" normalizeH="0" baseline="0" noProof="0" dirty="0" smtClean="0">
                <a:ln>
                  <a:noFill/>
                </a:ln>
                <a:solidFill>
                  <a:prstClr val="white"/>
                </a:solidFill>
                <a:effectLst/>
                <a:uLnTx/>
                <a:uFillTx/>
                <a:latin typeface="Corbel"/>
                <a:ea typeface="+mn-ea"/>
                <a:cs typeface="+mn-cs"/>
              </a:rPr>
              <a:t>mu </a:t>
            </a:r>
            <a:r>
              <a:rPr kumimoji="0" lang="cs-CZ" sz="1800" b="0" i="0" u="none" strike="noStrike" kern="1200" cap="none" spc="0" normalizeH="0" baseline="0" noProof="0" dirty="0" smtClean="0">
                <a:ln>
                  <a:noFill/>
                </a:ln>
                <a:solidFill>
                  <a:prstClr val="white"/>
                </a:solidFill>
                <a:effectLst/>
                <a:uLnTx/>
                <a:uFillTx/>
                <a:latin typeface="Corbel"/>
                <a:ea typeface="+mn-ea"/>
                <a:cs typeface="+mn-cs"/>
              </a:rPr>
              <a:t> </a:t>
            </a:r>
            <a:r>
              <a:rPr kumimoji="0" lang="cs-CZ" sz="1800" b="0" i="0" u="none" strike="noStrike" kern="1200" cap="none" spc="0" normalizeH="0" baseline="0" noProof="0" dirty="0">
                <a:ln>
                  <a:noFill/>
                </a:ln>
                <a:solidFill>
                  <a:prstClr val="white"/>
                </a:solidFill>
                <a:effectLst/>
                <a:uLnTx/>
                <a:uFillTx/>
                <a:latin typeface="Corbel"/>
                <a:ea typeface="+mn-ea"/>
                <a:cs typeface="+mn-cs"/>
              </a:rPr>
              <a:t>působení širokého spektra elektromagnetických polí. </a:t>
            </a:r>
            <a:r>
              <a:rPr kumimoji="0" lang="cs-CZ" sz="1800" b="0" i="0" u="none" strike="noStrike" kern="1200" cap="none" spc="0" normalizeH="0" baseline="0" noProof="0" dirty="0" smtClean="0">
                <a:ln>
                  <a:noFill/>
                </a:ln>
                <a:solidFill>
                  <a:prstClr val="white"/>
                </a:solidFill>
                <a:effectLst/>
                <a:uLnTx/>
                <a:uFillTx/>
                <a:latin typeface="Corbel"/>
                <a:ea typeface="+mn-ea"/>
                <a:cs typeface="+mn-cs"/>
              </a:rPr>
              <a:t>Každý předmět</a:t>
            </a:r>
            <a:r>
              <a:rPr kumimoji="0" lang="en-US" sz="1800" b="0" i="0" u="none" strike="noStrike" kern="1200" cap="none" spc="0" normalizeH="0" baseline="0" noProof="0" dirty="0" smtClean="0">
                <a:ln>
                  <a:noFill/>
                </a:ln>
                <a:solidFill>
                  <a:prstClr val="white"/>
                </a:solidFill>
                <a:effectLst/>
                <a:uLnTx/>
                <a:uFillTx/>
                <a:latin typeface="Corbel"/>
                <a:ea typeface="+mn-ea"/>
                <a:cs typeface="+mn-cs"/>
              </a:rPr>
              <a:t> </a:t>
            </a:r>
            <a:r>
              <a:rPr kumimoji="0" lang="en-US" sz="1800" b="0" i="0" u="none" strike="noStrike" kern="1200" cap="none" spc="0" normalizeH="0" baseline="0" noProof="0" dirty="0" err="1">
                <a:ln>
                  <a:noFill/>
                </a:ln>
                <a:solidFill>
                  <a:prstClr val="white"/>
                </a:solidFill>
                <a:effectLst/>
                <a:uLnTx/>
                <a:uFillTx/>
                <a:latin typeface="Corbel"/>
                <a:ea typeface="+mn-ea"/>
                <a:cs typeface="+mn-cs"/>
              </a:rPr>
              <a:t>vy</a:t>
            </a:r>
            <a:r>
              <a:rPr kumimoji="0" lang="cs-CZ" sz="1800" b="0" i="0" u="none" strike="noStrike" kern="1200" cap="none" spc="0" normalizeH="0" baseline="0" noProof="0" dirty="0" err="1">
                <a:ln>
                  <a:noFill/>
                </a:ln>
                <a:solidFill>
                  <a:prstClr val="white"/>
                </a:solidFill>
                <a:effectLst/>
                <a:uLnTx/>
                <a:uFillTx/>
                <a:latin typeface="Corbel"/>
                <a:ea typeface="+mn-ea"/>
                <a:cs typeface="+mn-cs"/>
              </a:rPr>
              <a:t>zařuje</a:t>
            </a:r>
            <a:r>
              <a:rPr kumimoji="0" lang="cs-CZ" sz="1800" b="0" i="0" u="none" strike="noStrike" kern="1200" cap="none" spc="0" normalizeH="0" baseline="0" noProof="0" dirty="0">
                <a:ln>
                  <a:noFill/>
                </a:ln>
                <a:solidFill>
                  <a:prstClr val="white"/>
                </a:solidFill>
                <a:effectLst/>
                <a:uLnTx/>
                <a:uFillTx/>
                <a:latin typeface="Corbel"/>
                <a:ea typeface="+mn-ea"/>
                <a:cs typeface="+mn-cs"/>
              </a:rPr>
              <a:t> elektromagnetické záření vlnových délek (frekvenci), které odpovídají její teplotě. Každé těleso energii vyzařuje, ale zároveň si ji doplňuje z okolí z jiných těles </a:t>
            </a:r>
            <a:r>
              <a:rPr kumimoji="0" lang="cs-CZ" sz="1800" b="0" i="0" u="none" strike="noStrike" kern="1200" cap="none" spc="0" normalizeH="0" baseline="0" noProof="0" dirty="0" smtClean="0">
                <a:ln>
                  <a:noFill/>
                </a:ln>
                <a:solidFill>
                  <a:prstClr val="white"/>
                </a:solidFill>
                <a:effectLst/>
                <a:uLnTx/>
                <a:uFillTx/>
                <a:latin typeface="Corbel"/>
                <a:ea typeface="+mn-ea"/>
                <a:cs typeface="+mn-cs"/>
              </a:rPr>
              <a:t>přímo, </a:t>
            </a:r>
            <a:r>
              <a:rPr kumimoji="0" lang="cs-CZ" sz="1800" b="0" i="0" u="none" strike="noStrike" kern="1200" cap="none" spc="0" normalizeH="0" baseline="0" noProof="0" dirty="0">
                <a:ln>
                  <a:noFill/>
                </a:ln>
                <a:solidFill>
                  <a:prstClr val="white"/>
                </a:solidFill>
                <a:effectLst/>
                <a:uLnTx/>
                <a:uFillTx/>
                <a:latin typeface="Corbel"/>
                <a:ea typeface="+mn-ea"/>
                <a:cs typeface="+mn-cs"/>
              </a:rPr>
              <a:t>anebo prostřednictvím záření.</a:t>
            </a:r>
          </a:p>
        </p:txBody>
      </p:sp>
      <p:sp>
        <p:nvSpPr>
          <p:cNvPr id="4" name="TextBox 1">
            <a:extLst>
              <a:ext uri="{FF2B5EF4-FFF2-40B4-BE49-F238E27FC236}">
                <a16:creationId xmlns:a16="http://schemas.microsoft.com/office/drawing/2014/main" id="{3FF724BB-F8CF-483F-9FE5-11179A15A934}"/>
              </a:ext>
            </a:extLst>
          </p:cNvPr>
          <p:cNvSpPr txBox="1"/>
          <p:nvPr/>
        </p:nvSpPr>
        <p:spPr>
          <a:xfrm>
            <a:off x="1295636" y="210344"/>
            <a:ext cx="66607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none" strike="noStrike" kern="1200" cap="none" spc="0" normalizeH="0" baseline="0" noProof="0" dirty="0">
                <a:ln>
                  <a:noFill/>
                </a:ln>
                <a:solidFill>
                  <a:srgbClr val="FFFF00"/>
                </a:solidFill>
                <a:effectLst/>
                <a:uLnTx/>
                <a:uFillTx/>
                <a:latin typeface="Corbel"/>
                <a:ea typeface="+mn-ea"/>
                <a:cs typeface="+mn-cs"/>
              </a:rPr>
              <a:t>ELEKTROMAGNETICKÉ POLE</a:t>
            </a:r>
          </a:p>
        </p:txBody>
      </p:sp>
    </p:spTree>
    <p:extLst>
      <p:ext uri="{BB962C8B-B14F-4D97-AF65-F5344CB8AC3E}">
        <p14:creationId xmlns:p14="http://schemas.microsoft.com/office/powerpoint/2010/main" val="3512155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184907DD-603C-4D34-97AC-CE5915A9A95A}"/>
              </a:ext>
            </a:extLst>
          </p:cNvPr>
          <p:cNvSpPr>
            <a:spLocks noGrp="1"/>
          </p:cNvSpPr>
          <p:nvPr>
            <p:ph sz="quarter" idx="13"/>
          </p:nvPr>
        </p:nvSpPr>
        <p:spPr>
          <a:xfrm>
            <a:off x="395536" y="1268760"/>
            <a:ext cx="8352928" cy="4724400"/>
          </a:xfrm>
        </p:spPr>
        <p:txBody>
          <a:bodyPr>
            <a:normAutofit fontScale="92500" lnSpcReduction="20000"/>
          </a:bodyPr>
          <a:lstStyle/>
          <a:p>
            <a:pPr marL="285750" indent="-285750">
              <a:buFont typeface="Arial" panose="020B0604020202020204" pitchFamily="34" charset="0"/>
              <a:buChar char="•"/>
            </a:pPr>
            <a:r>
              <a:rPr lang="cs-CZ" sz="2400" dirty="0"/>
              <a:t>Země a </a:t>
            </a:r>
            <a:r>
              <a:rPr lang="cs-CZ" sz="2400" dirty="0" smtClean="0"/>
              <a:t>lidé </a:t>
            </a:r>
            <a:r>
              <a:rPr lang="cs-CZ" sz="2400" dirty="0"/>
              <a:t>vždy existovali v silných a </a:t>
            </a:r>
            <a:r>
              <a:rPr lang="cs-CZ" sz="2400" dirty="0" smtClean="0"/>
              <a:t>proměnných </a:t>
            </a:r>
            <a:r>
              <a:rPr lang="cs-CZ" sz="2400" dirty="0"/>
              <a:t>elektromagnetických </a:t>
            </a:r>
            <a:r>
              <a:rPr lang="cs-CZ" sz="2400" dirty="0" smtClean="0"/>
              <a:t>polích</a:t>
            </a:r>
            <a:endParaRPr lang="cs-CZ" sz="2400" dirty="0"/>
          </a:p>
          <a:p>
            <a:pPr marL="285750" indent="-285750">
              <a:buFont typeface="Arial" panose="020B0604020202020204" pitchFamily="34" charset="0"/>
              <a:buChar char="•"/>
            </a:pPr>
            <a:r>
              <a:rPr lang="cs-CZ" sz="2400" dirty="0">
                <a:solidFill>
                  <a:srgbClr val="FFFF00"/>
                </a:solidFill>
              </a:rPr>
              <a:t>Mikrovlnné (MV) záření je části elektromagnetického </a:t>
            </a:r>
            <a:r>
              <a:rPr lang="cs-CZ" sz="2400" dirty="0" smtClean="0">
                <a:solidFill>
                  <a:srgbClr val="FFFF00"/>
                </a:solidFill>
              </a:rPr>
              <a:t>spektra </a:t>
            </a:r>
            <a:r>
              <a:rPr lang="cs-CZ" sz="2400" dirty="0">
                <a:solidFill>
                  <a:srgbClr val="FFFF00"/>
                </a:solidFill>
              </a:rPr>
              <a:t>s délkou vln  od 1 mm do  1 m (300 MHz – 300 GHz</a:t>
            </a:r>
            <a:r>
              <a:rPr lang="cs-CZ" sz="2400" dirty="0" smtClean="0">
                <a:solidFill>
                  <a:srgbClr val="FFFF00"/>
                </a:solidFill>
              </a:rPr>
              <a:t>)</a:t>
            </a:r>
            <a:endParaRPr lang="cs-CZ" sz="2400" dirty="0">
              <a:solidFill>
                <a:srgbClr val="FFFF00"/>
              </a:solidFill>
            </a:endParaRPr>
          </a:p>
          <a:p>
            <a:pPr marL="285750" indent="-285750">
              <a:buFont typeface="Arial" panose="020B0604020202020204" pitchFamily="34" charset="0"/>
              <a:buChar char="•"/>
            </a:pPr>
            <a:r>
              <a:rPr lang="cs-CZ" sz="2400" dirty="0"/>
              <a:t>Působí na </a:t>
            </a:r>
            <a:r>
              <a:rPr lang="cs-CZ" sz="2400" dirty="0">
                <a:solidFill>
                  <a:srgbClr val="FFFF00"/>
                </a:solidFill>
              </a:rPr>
              <a:t>polární látky</a:t>
            </a:r>
            <a:r>
              <a:rPr lang="cs-CZ" sz="2400" dirty="0"/>
              <a:t>: materiály nebo kapaliny s nesymetrickým rozložením elektrického náboje v mikrostruktuře. Slabá vazba molekul. </a:t>
            </a:r>
            <a:r>
              <a:rPr lang="cs-CZ" sz="2400" dirty="0">
                <a:solidFill>
                  <a:srgbClr val="FFFF00"/>
                </a:solidFill>
              </a:rPr>
              <a:t>Voda </a:t>
            </a:r>
            <a:r>
              <a:rPr lang="cs-CZ" sz="2400" dirty="0" smtClean="0">
                <a:solidFill>
                  <a:srgbClr val="FFFF00"/>
                </a:solidFill>
              </a:rPr>
              <a:t>nejcitlivější</a:t>
            </a:r>
            <a:endParaRPr lang="cs-CZ" sz="2400" dirty="0"/>
          </a:p>
          <a:p>
            <a:pPr marL="285750" indent="-285750">
              <a:buFont typeface="Arial" panose="020B0604020202020204" pitchFamily="34" charset="0"/>
              <a:buChar char="•"/>
            </a:pPr>
            <a:r>
              <a:rPr lang="cs-CZ" sz="2400" dirty="0"/>
              <a:t>Mikrovlnná trouba (</a:t>
            </a:r>
            <a:r>
              <a:rPr lang="cs-CZ" sz="2400" dirty="0" smtClean="0"/>
              <a:t>2,45 </a:t>
            </a:r>
            <a:r>
              <a:rPr lang="cs-CZ" sz="2400" dirty="0"/>
              <a:t>GHz, </a:t>
            </a:r>
            <a:r>
              <a:rPr lang="cs-CZ" sz="2400" dirty="0" smtClean="0"/>
              <a:t>12,24 </a:t>
            </a:r>
            <a:r>
              <a:rPr lang="cs-CZ" sz="2400" dirty="0"/>
              <a:t>cm</a:t>
            </a:r>
            <a:r>
              <a:rPr lang="cs-CZ" sz="2400" dirty="0" smtClean="0"/>
              <a:t>) – </a:t>
            </a:r>
            <a:r>
              <a:rPr lang="cs-CZ" sz="2400" dirty="0">
                <a:solidFill>
                  <a:srgbClr val="FFFF00"/>
                </a:solidFill>
              </a:rPr>
              <a:t>rychlý a efektivní ohřev </a:t>
            </a:r>
            <a:r>
              <a:rPr lang="cs-CZ" sz="2400" dirty="0" smtClean="0"/>
              <a:t>celého objemu. </a:t>
            </a:r>
            <a:r>
              <a:rPr lang="cs-CZ" sz="2400" dirty="0"/>
              <a:t>Není moc vhodná pro běžnou přípravu jídla: nehomogenní působení, nepůsobí na nepolární mastné kyseliny. Pro  vylepšení chutí jídla se </a:t>
            </a:r>
            <a:r>
              <a:rPr lang="cs-CZ" sz="2400" dirty="0" smtClean="0"/>
              <a:t>používá </a:t>
            </a:r>
            <a:r>
              <a:rPr lang="cs-CZ" sz="2400" dirty="0"/>
              <a:t>běžný ohřev </a:t>
            </a:r>
            <a:r>
              <a:rPr lang="cs-CZ" sz="2400" dirty="0" smtClean="0"/>
              <a:t>funkcí </a:t>
            </a:r>
            <a:r>
              <a:rPr lang="cs-CZ" sz="2400" dirty="0"/>
              <a:t>GRIL, </a:t>
            </a:r>
            <a:r>
              <a:rPr lang="cs-CZ" sz="2400" dirty="0" smtClean="0"/>
              <a:t>CRISP</a:t>
            </a:r>
            <a:endParaRPr lang="cs-CZ" sz="2400" dirty="0"/>
          </a:p>
          <a:p>
            <a:pPr marL="285750" indent="-285750">
              <a:buFont typeface="Arial" panose="020B0604020202020204" pitchFamily="34" charset="0"/>
              <a:buChar char="•"/>
            </a:pPr>
            <a:r>
              <a:rPr lang="cs-CZ" sz="2400" dirty="0"/>
              <a:t>Použití MV : </a:t>
            </a:r>
            <a:r>
              <a:rPr lang="cs-CZ" sz="2400" dirty="0">
                <a:solidFill>
                  <a:srgbClr val="FFFF00"/>
                </a:solidFill>
              </a:rPr>
              <a:t>ohřev</a:t>
            </a:r>
            <a:r>
              <a:rPr lang="cs-CZ" sz="2400" dirty="0"/>
              <a:t>, </a:t>
            </a:r>
            <a:r>
              <a:rPr lang="cs-CZ" sz="2400" b="1" dirty="0">
                <a:solidFill>
                  <a:srgbClr val="FF0000"/>
                </a:solidFill>
              </a:rPr>
              <a:t>sušení/ sterilizace</a:t>
            </a:r>
            <a:r>
              <a:rPr lang="cs-CZ" sz="2400" b="1" dirty="0">
                <a:solidFill>
                  <a:srgbClr val="FFFF00"/>
                </a:solidFill>
              </a:rPr>
              <a:t> , medicína, radiolokace, zbraně, </a:t>
            </a:r>
            <a:r>
              <a:rPr lang="cs-CZ" sz="2400" b="1" dirty="0" err="1">
                <a:solidFill>
                  <a:srgbClr val="FFFF00"/>
                </a:solidFill>
              </a:rPr>
              <a:t>wi-fi</a:t>
            </a:r>
            <a:endParaRPr lang="cs-CZ" sz="2400" b="1" dirty="0">
              <a:solidFill>
                <a:srgbClr val="FFFF00"/>
              </a:solidFill>
            </a:endParaRPr>
          </a:p>
          <a:p>
            <a:pPr marL="285750" indent="-285750">
              <a:buFont typeface="Arial" panose="020B0604020202020204" pitchFamily="34" charset="0"/>
              <a:buChar char="•"/>
            </a:pPr>
            <a:endParaRPr lang="cs-CZ" dirty="0"/>
          </a:p>
        </p:txBody>
      </p:sp>
      <p:sp>
        <p:nvSpPr>
          <p:cNvPr id="3" name="Nadpis 2">
            <a:extLst>
              <a:ext uri="{FF2B5EF4-FFF2-40B4-BE49-F238E27FC236}">
                <a16:creationId xmlns:a16="http://schemas.microsoft.com/office/drawing/2014/main" id="{8C16ACA0-9302-47D8-8DF6-C6BAD16F2441}"/>
              </a:ext>
            </a:extLst>
          </p:cNvPr>
          <p:cNvSpPr>
            <a:spLocks noGrp="1"/>
          </p:cNvSpPr>
          <p:nvPr>
            <p:ph type="title"/>
          </p:nvPr>
        </p:nvSpPr>
        <p:spPr>
          <a:xfrm>
            <a:off x="2771800" y="0"/>
            <a:ext cx="1699294" cy="1066800"/>
          </a:xfrm>
        </p:spPr>
        <p:txBody>
          <a:bodyPr/>
          <a:lstStyle/>
          <a:p>
            <a:r>
              <a:rPr lang="cs-CZ" dirty="0" smtClean="0">
                <a:solidFill>
                  <a:srgbClr val="FFFF00"/>
                </a:solidFill>
              </a:rPr>
              <a:t>ZÁVĚR</a:t>
            </a:r>
            <a:endParaRPr lang="cs-CZ" dirty="0">
              <a:solidFill>
                <a:srgbClr val="FFFF00"/>
              </a:solidFill>
            </a:endParaRPr>
          </a:p>
        </p:txBody>
      </p:sp>
    </p:spTree>
    <p:extLst>
      <p:ext uri="{BB962C8B-B14F-4D97-AF65-F5344CB8AC3E}">
        <p14:creationId xmlns:p14="http://schemas.microsoft.com/office/powerpoint/2010/main" val="698493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a:extLst>
              <a:ext uri="{FF2B5EF4-FFF2-40B4-BE49-F238E27FC236}">
                <a16:creationId xmlns:a16="http://schemas.microsoft.com/office/drawing/2014/main" id="{F1C21B8D-9EC5-4BC7-826D-0981DFCB0314}"/>
              </a:ext>
            </a:extLst>
          </p:cNvPr>
          <p:cNvSpPr txBox="1"/>
          <p:nvPr/>
        </p:nvSpPr>
        <p:spPr>
          <a:xfrm>
            <a:off x="416599" y="5528756"/>
            <a:ext cx="2691763" cy="584775"/>
          </a:xfrm>
          <a:prstGeom prst="rect">
            <a:avLst/>
          </a:prstGeom>
          <a:noFill/>
        </p:spPr>
        <p:txBody>
          <a:bodyPr wrap="none" rtlCol="0">
            <a:spAutoFit/>
          </a:bodyPr>
          <a:lstStyle/>
          <a:p>
            <a:r>
              <a:rPr lang="cs-CZ" sz="3200" dirty="0">
                <a:solidFill>
                  <a:schemeClr val="accent5">
                    <a:lumMod val="75000"/>
                  </a:schemeClr>
                </a:solidFill>
              </a:rPr>
              <a:t>Energie </a:t>
            </a:r>
            <a:r>
              <a:rPr lang="cs-CZ" sz="3200" i="1" dirty="0" smtClean="0">
                <a:solidFill>
                  <a:schemeClr val="accent5">
                    <a:lumMod val="75000"/>
                  </a:schemeClr>
                </a:solidFill>
                <a:latin typeface="Book Antiqua" panose="02040602050305030304" pitchFamily="18" charset="0"/>
              </a:rPr>
              <a:t>E </a:t>
            </a:r>
            <a:r>
              <a:rPr lang="cs-CZ" sz="3200" i="1" dirty="0" smtClean="0">
                <a:latin typeface="Book Antiqua" panose="02040602050305030304" pitchFamily="18" charset="0"/>
              </a:rPr>
              <a:t>= h </a:t>
            </a:r>
            <a:r>
              <a:rPr lang="cs-CZ" sz="3200" i="1" dirty="0" smtClean="0">
                <a:solidFill>
                  <a:srgbClr val="FFFF00"/>
                </a:solidFill>
                <a:latin typeface="Book Antiqua" panose="02040602050305030304" pitchFamily="18" charset="0"/>
              </a:rPr>
              <a:t>f</a:t>
            </a:r>
            <a:endParaRPr lang="cs-CZ" sz="3200" i="1" dirty="0">
              <a:solidFill>
                <a:srgbClr val="FFFF00"/>
              </a:solidFill>
              <a:latin typeface="Book Antiqua" panose="02040602050305030304" pitchFamily="18" charset="0"/>
            </a:endParaRPr>
          </a:p>
        </p:txBody>
      </p:sp>
      <p:sp>
        <p:nvSpPr>
          <p:cNvPr id="11" name="TextovéPole 10">
            <a:extLst>
              <a:ext uri="{FF2B5EF4-FFF2-40B4-BE49-F238E27FC236}">
                <a16:creationId xmlns:a16="http://schemas.microsoft.com/office/drawing/2014/main" id="{A28B3093-83CF-4C55-961A-54EB4EF46C2B}"/>
              </a:ext>
            </a:extLst>
          </p:cNvPr>
          <p:cNvSpPr txBox="1"/>
          <p:nvPr/>
        </p:nvSpPr>
        <p:spPr>
          <a:xfrm>
            <a:off x="416599" y="6171232"/>
            <a:ext cx="6328720" cy="400110"/>
          </a:xfrm>
          <a:prstGeom prst="rect">
            <a:avLst/>
          </a:prstGeom>
          <a:noFill/>
        </p:spPr>
        <p:txBody>
          <a:bodyPr wrap="none" rtlCol="0">
            <a:spAutoFit/>
          </a:bodyPr>
          <a:lstStyle/>
          <a:p>
            <a:r>
              <a:rPr lang="cs-CZ" sz="2000" i="1" dirty="0">
                <a:latin typeface="Book Antiqua" panose="02040602050305030304" pitchFamily="18" charset="0"/>
              </a:rPr>
              <a:t>h </a:t>
            </a:r>
            <a:r>
              <a:rPr lang="cs-CZ" sz="2000" dirty="0" smtClean="0"/>
              <a:t>≈ 6,625 2 · </a:t>
            </a:r>
            <a:r>
              <a:rPr lang="cs-CZ" sz="2000" dirty="0"/>
              <a:t>1</a:t>
            </a:r>
            <a:r>
              <a:rPr lang="en-US" sz="2000" dirty="0"/>
              <a:t>0</a:t>
            </a:r>
            <a:r>
              <a:rPr lang="en-US" sz="2000" baseline="30000" dirty="0"/>
              <a:t>-34</a:t>
            </a:r>
            <a:r>
              <a:rPr lang="en-US" sz="2000" dirty="0"/>
              <a:t> </a:t>
            </a:r>
            <a:r>
              <a:rPr lang="en-US" sz="2000" dirty="0" smtClean="0"/>
              <a:t>J·s ≈ 4</a:t>
            </a:r>
            <a:r>
              <a:rPr lang="cs-CZ" sz="2000" dirty="0" smtClean="0"/>
              <a:t>,</a:t>
            </a:r>
            <a:r>
              <a:rPr lang="en-US" sz="2000" dirty="0" smtClean="0"/>
              <a:t>1 </a:t>
            </a:r>
            <a:r>
              <a:rPr lang="en-US" sz="2000" dirty="0">
                <a:sym typeface="Symbol" panose="05050102010706020507" pitchFamily="18" charset="2"/>
              </a:rPr>
              <a:t></a:t>
            </a:r>
            <a:r>
              <a:rPr lang="en-US" sz="2000" dirty="0" smtClean="0">
                <a:sym typeface="Symbol" panose="05050102010706020507" pitchFamily="18" charset="2"/>
              </a:rPr>
              <a:t>eV</a:t>
            </a:r>
            <a:r>
              <a:rPr lang="cs-CZ" sz="2000" dirty="0" smtClean="0">
                <a:sym typeface="Symbol" panose="05050102010706020507" pitchFamily="18" charset="2"/>
              </a:rPr>
              <a:t> / </a:t>
            </a:r>
            <a:r>
              <a:rPr lang="en-US" sz="2000" dirty="0" smtClean="0">
                <a:sym typeface="Symbol" panose="05050102010706020507" pitchFamily="18" charset="2"/>
              </a:rPr>
              <a:t>GHz </a:t>
            </a:r>
            <a:r>
              <a:rPr lang="cs-CZ" sz="2000" dirty="0" smtClean="0">
                <a:sym typeface="Symbol" panose="05050102010706020507" pitchFamily="18" charset="2"/>
              </a:rPr>
              <a:t>    </a:t>
            </a:r>
            <a:r>
              <a:rPr lang="en-US" sz="2000" dirty="0" err="1" smtClean="0">
                <a:sym typeface="Symbol" panose="05050102010706020507" pitchFamily="18" charset="2"/>
              </a:rPr>
              <a:t>Planckova</a:t>
            </a:r>
            <a:r>
              <a:rPr lang="en-US" sz="2000" dirty="0" smtClean="0">
                <a:sym typeface="Symbol" panose="05050102010706020507" pitchFamily="18" charset="2"/>
              </a:rPr>
              <a:t> </a:t>
            </a:r>
            <a:r>
              <a:rPr lang="en-US" sz="2000" dirty="0" err="1">
                <a:sym typeface="Symbol" panose="05050102010706020507" pitchFamily="18" charset="2"/>
              </a:rPr>
              <a:t>konstanta</a:t>
            </a:r>
            <a:endParaRPr lang="cs-CZ" sz="2000" dirty="0"/>
          </a:p>
        </p:txBody>
      </p:sp>
      <p:sp>
        <p:nvSpPr>
          <p:cNvPr id="2" name="TextovéPole 1">
            <a:extLst>
              <a:ext uri="{FF2B5EF4-FFF2-40B4-BE49-F238E27FC236}">
                <a16:creationId xmlns:a16="http://schemas.microsoft.com/office/drawing/2014/main" id="{F7F18B9D-2E64-452C-98DA-F4A7848A4C16}"/>
              </a:ext>
            </a:extLst>
          </p:cNvPr>
          <p:cNvSpPr txBox="1"/>
          <p:nvPr/>
        </p:nvSpPr>
        <p:spPr>
          <a:xfrm>
            <a:off x="3059832" y="5590312"/>
            <a:ext cx="5472139" cy="461665"/>
          </a:xfrm>
          <a:prstGeom prst="rect">
            <a:avLst/>
          </a:prstGeom>
          <a:noFill/>
        </p:spPr>
        <p:txBody>
          <a:bodyPr wrap="none" rtlCol="0">
            <a:spAutoFit/>
          </a:bodyPr>
          <a:lstStyle/>
          <a:p>
            <a:r>
              <a:rPr lang="cs-CZ" sz="2400" dirty="0"/>
              <a:t>Vyzařovaní lidského těla 12 </a:t>
            </a:r>
            <a:r>
              <a:rPr lang="cs-CZ" sz="2400" dirty="0">
                <a:sym typeface="Symbol" panose="05050102010706020507" pitchFamily="18" charset="2"/>
              </a:rPr>
              <a:t>m </a:t>
            </a:r>
            <a:r>
              <a:rPr lang="cs-CZ" sz="2400" dirty="0" smtClean="0">
                <a:sym typeface="Symbol" panose="05050102010706020507" pitchFamily="18" charset="2"/>
              </a:rPr>
              <a:t>(</a:t>
            </a:r>
            <a:r>
              <a:rPr lang="cs-CZ" sz="2400" dirty="0" smtClean="0">
                <a:latin typeface="Book Antiqua" panose="02040602050305030304" pitchFamily="18" charset="0"/>
                <a:sym typeface="Symbol" panose="05050102010706020507" pitchFamily="18" charset="2"/>
              </a:rPr>
              <a:t>~ </a:t>
            </a:r>
            <a:r>
              <a:rPr lang="cs-CZ" sz="2400" dirty="0" smtClean="0">
                <a:sym typeface="Symbol" panose="05050102010706020507" pitchFamily="18" charset="2"/>
              </a:rPr>
              <a:t>25 </a:t>
            </a:r>
            <a:r>
              <a:rPr lang="cs-CZ" sz="2400" dirty="0" err="1">
                <a:sym typeface="Symbol" panose="05050102010706020507" pitchFamily="18" charset="2"/>
              </a:rPr>
              <a:t>THz</a:t>
            </a:r>
            <a:r>
              <a:rPr lang="cs-CZ" sz="2400" dirty="0">
                <a:sym typeface="Symbol" panose="05050102010706020507" pitchFamily="18" charset="2"/>
              </a:rPr>
              <a:t>)</a:t>
            </a:r>
            <a:endParaRPr lang="cs-CZ" sz="2400" dirty="0"/>
          </a:p>
        </p:txBody>
      </p:sp>
      <p:pic>
        <p:nvPicPr>
          <p:cNvPr id="6" name="Picture 2" descr="set of electromagnetic spectrum diagram or radio waves spectrum or ultraviolet light diagram. eps 10 vector, easy to modify">
            <a:extLst>
              <a:ext uri="{FF2B5EF4-FFF2-40B4-BE49-F238E27FC236}">
                <a16:creationId xmlns:a16="http://schemas.microsoft.com/office/drawing/2014/main" id="{4FA8676D-0AA5-42FE-99EF-45E3DD9DEB5A}"/>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57701"/>
            <a:ext cx="8352928" cy="547105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87DE3DC7-BFAC-4897-9DE9-B42C7AB3C315}"/>
              </a:ext>
            </a:extLst>
          </p:cNvPr>
          <p:cNvSpPr txBox="1"/>
          <p:nvPr/>
        </p:nvSpPr>
        <p:spPr>
          <a:xfrm>
            <a:off x="2450370" y="2708920"/>
            <a:ext cx="609462" cy="369332"/>
          </a:xfrm>
          <a:prstGeom prst="rect">
            <a:avLst/>
          </a:prstGeom>
          <a:noFill/>
        </p:spPr>
        <p:txBody>
          <a:bodyPr wrap="none" rtlCol="0">
            <a:spAutoFit/>
          </a:bodyPr>
          <a:lstStyle/>
          <a:p>
            <a:r>
              <a:rPr lang="en-US" b="1" dirty="0">
                <a:solidFill>
                  <a:schemeClr val="bg2"/>
                </a:solidFill>
              </a:rPr>
              <a:t>GHz</a:t>
            </a:r>
            <a:endParaRPr lang="cs-CZ" b="1" dirty="0">
              <a:solidFill>
                <a:schemeClr val="bg2"/>
              </a:solidFill>
            </a:endParaRPr>
          </a:p>
        </p:txBody>
      </p:sp>
      <p:sp>
        <p:nvSpPr>
          <p:cNvPr id="9" name="TextovéPole 8">
            <a:extLst>
              <a:ext uri="{FF2B5EF4-FFF2-40B4-BE49-F238E27FC236}">
                <a16:creationId xmlns:a16="http://schemas.microsoft.com/office/drawing/2014/main" id="{B3E1B1C8-86D6-494B-9CD6-390E519068C3}"/>
              </a:ext>
            </a:extLst>
          </p:cNvPr>
          <p:cNvSpPr txBox="1"/>
          <p:nvPr/>
        </p:nvSpPr>
        <p:spPr>
          <a:xfrm>
            <a:off x="3275856" y="2708920"/>
            <a:ext cx="585417" cy="369332"/>
          </a:xfrm>
          <a:prstGeom prst="rect">
            <a:avLst/>
          </a:prstGeom>
          <a:noFill/>
        </p:spPr>
        <p:txBody>
          <a:bodyPr wrap="square" rtlCol="0">
            <a:spAutoFit/>
          </a:bodyPr>
          <a:lstStyle/>
          <a:p>
            <a:r>
              <a:rPr lang="en-US" b="1" dirty="0">
                <a:solidFill>
                  <a:schemeClr val="bg2"/>
                </a:solidFill>
              </a:rPr>
              <a:t>THz</a:t>
            </a:r>
            <a:endParaRPr lang="cs-CZ" b="1" dirty="0">
              <a:solidFill>
                <a:schemeClr val="bg2"/>
              </a:solidFill>
            </a:endParaRPr>
          </a:p>
        </p:txBody>
      </p:sp>
      <p:sp>
        <p:nvSpPr>
          <p:cNvPr id="12" name="TextovéPole 11">
            <a:extLst>
              <a:ext uri="{FF2B5EF4-FFF2-40B4-BE49-F238E27FC236}">
                <a16:creationId xmlns:a16="http://schemas.microsoft.com/office/drawing/2014/main" id="{C24D0740-B5D6-411F-9CC6-038E343B2354}"/>
              </a:ext>
            </a:extLst>
          </p:cNvPr>
          <p:cNvSpPr txBox="1"/>
          <p:nvPr/>
        </p:nvSpPr>
        <p:spPr>
          <a:xfrm>
            <a:off x="1764302" y="2708920"/>
            <a:ext cx="644728" cy="369332"/>
          </a:xfrm>
          <a:prstGeom prst="rect">
            <a:avLst/>
          </a:prstGeom>
          <a:noFill/>
        </p:spPr>
        <p:txBody>
          <a:bodyPr wrap="none" rtlCol="0">
            <a:spAutoFit/>
          </a:bodyPr>
          <a:lstStyle/>
          <a:p>
            <a:r>
              <a:rPr lang="en-US" b="1" dirty="0">
                <a:solidFill>
                  <a:schemeClr val="bg2"/>
                </a:solidFill>
              </a:rPr>
              <a:t>MHz</a:t>
            </a:r>
            <a:endParaRPr lang="cs-CZ" b="1" dirty="0">
              <a:solidFill>
                <a:schemeClr val="bg2"/>
              </a:solidFill>
            </a:endParaRPr>
          </a:p>
        </p:txBody>
      </p:sp>
      <p:sp>
        <p:nvSpPr>
          <p:cNvPr id="14" name="TextovéPole 13">
            <a:extLst>
              <a:ext uri="{FF2B5EF4-FFF2-40B4-BE49-F238E27FC236}">
                <a16:creationId xmlns:a16="http://schemas.microsoft.com/office/drawing/2014/main" id="{53BE93EF-7790-4EA4-A0C5-E8123DEB4B6A}"/>
              </a:ext>
            </a:extLst>
          </p:cNvPr>
          <p:cNvSpPr txBox="1"/>
          <p:nvPr/>
        </p:nvSpPr>
        <p:spPr>
          <a:xfrm>
            <a:off x="1150369" y="2708920"/>
            <a:ext cx="572593" cy="369332"/>
          </a:xfrm>
          <a:prstGeom prst="rect">
            <a:avLst/>
          </a:prstGeom>
          <a:noFill/>
        </p:spPr>
        <p:txBody>
          <a:bodyPr wrap="none" rtlCol="0">
            <a:spAutoFit/>
          </a:bodyPr>
          <a:lstStyle/>
          <a:p>
            <a:r>
              <a:rPr lang="en-US" b="1" dirty="0">
                <a:solidFill>
                  <a:schemeClr val="bg2"/>
                </a:solidFill>
              </a:rPr>
              <a:t>kHz</a:t>
            </a:r>
            <a:endParaRPr lang="cs-CZ" b="1" dirty="0">
              <a:solidFill>
                <a:schemeClr val="bg2"/>
              </a:solidFill>
            </a:endParaRPr>
          </a:p>
        </p:txBody>
      </p:sp>
      <p:sp>
        <p:nvSpPr>
          <p:cNvPr id="4" name="TextovéPole 3">
            <a:extLst>
              <a:ext uri="{FF2B5EF4-FFF2-40B4-BE49-F238E27FC236}">
                <a16:creationId xmlns:a16="http://schemas.microsoft.com/office/drawing/2014/main" id="{C78C78F0-1F19-4059-91E7-E1DB56939828}"/>
              </a:ext>
            </a:extLst>
          </p:cNvPr>
          <p:cNvSpPr txBox="1"/>
          <p:nvPr/>
        </p:nvSpPr>
        <p:spPr>
          <a:xfrm>
            <a:off x="3607036" y="3934172"/>
            <a:ext cx="508473" cy="369332"/>
          </a:xfrm>
          <a:prstGeom prst="rect">
            <a:avLst/>
          </a:prstGeom>
          <a:noFill/>
        </p:spPr>
        <p:txBody>
          <a:bodyPr wrap="none" rtlCol="0">
            <a:spAutoFit/>
          </a:bodyPr>
          <a:lstStyle/>
          <a:p>
            <a:r>
              <a:rPr lang="cs-CZ" dirty="0">
                <a:solidFill>
                  <a:schemeClr val="bg2"/>
                </a:solidFill>
                <a:sym typeface="Symbol" panose="05050102010706020507" pitchFamily="18" charset="2"/>
              </a:rPr>
              <a:t>m</a:t>
            </a:r>
            <a:endParaRPr lang="cs-CZ" dirty="0">
              <a:solidFill>
                <a:schemeClr val="bg2"/>
              </a:solidFill>
            </a:endParaRPr>
          </a:p>
        </p:txBody>
      </p:sp>
      <p:sp>
        <p:nvSpPr>
          <p:cNvPr id="15" name="TextovéPole 14">
            <a:extLst>
              <a:ext uri="{FF2B5EF4-FFF2-40B4-BE49-F238E27FC236}">
                <a16:creationId xmlns:a16="http://schemas.microsoft.com/office/drawing/2014/main" id="{6328236E-B2B6-4E9E-AEBF-0D0870979999}"/>
              </a:ext>
            </a:extLst>
          </p:cNvPr>
          <p:cNvSpPr txBox="1"/>
          <p:nvPr/>
        </p:nvSpPr>
        <p:spPr>
          <a:xfrm>
            <a:off x="2515223" y="4005064"/>
            <a:ext cx="531116" cy="369332"/>
          </a:xfrm>
          <a:prstGeom prst="rect">
            <a:avLst/>
          </a:prstGeom>
          <a:solidFill>
            <a:srgbClr val="04ECEC"/>
          </a:solidFill>
        </p:spPr>
        <p:txBody>
          <a:bodyPr wrap="square" rtlCol="0">
            <a:spAutoFit/>
          </a:bodyPr>
          <a:lstStyle/>
          <a:p>
            <a:r>
              <a:rPr lang="en-US" b="1" dirty="0">
                <a:solidFill>
                  <a:schemeClr val="bg2"/>
                </a:solidFill>
                <a:sym typeface="Symbol" panose="05050102010706020507" pitchFamily="18" charset="2"/>
              </a:rPr>
              <a:t>c</a:t>
            </a:r>
            <a:r>
              <a:rPr lang="cs-CZ" b="1" dirty="0">
                <a:solidFill>
                  <a:schemeClr val="bg2"/>
                </a:solidFill>
                <a:sym typeface="Symbol" panose="05050102010706020507" pitchFamily="18" charset="2"/>
              </a:rPr>
              <a:t>m</a:t>
            </a:r>
            <a:endParaRPr lang="cs-CZ" b="1" dirty="0">
              <a:solidFill>
                <a:schemeClr val="bg2"/>
              </a:solidFill>
            </a:endParaRPr>
          </a:p>
        </p:txBody>
      </p:sp>
      <p:sp>
        <p:nvSpPr>
          <p:cNvPr id="17" name="TextovéPole 16">
            <a:extLst>
              <a:ext uri="{FF2B5EF4-FFF2-40B4-BE49-F238E27FC236}">
                <a16:creationId xmlns:a16="http://schemas.microsoft.com/office/drawing/2014/main" id="{1AA4401B-FF15-4506-AF84-B6D478A6CFE4}"/>
              </a:ext>
            </a:extLst>
          </p:cNvPr>
          <p:cNvSpPr txBox="1"/>
          <p:nvPr/>
        </p:nvSpPr>
        <p:spPr>
          <a:xfrm>
            <a:off x="3046339" y="4005064"/>
            <a:ext cx="585417" cy="369332"/>
          </a:xfrm>
          <a:prstGeom prst="rect">
            <a:avLst/>
          </a:prstGeom>
          <a:solidFill>
            <a:srgbClr val="04ECEC"/>
          </a:solidFill>
        </p:spPr>
        <p:txBody>
          <a:bodyPr wrap="square" rtlCol="0">
            <a:spAutoFit/>
          </a:bodyPr>
          <a:lstStyle/>
          <a:p>
            <a:r>
              <a:rPr lang="en-US" b="1" dirty="0">
                <a:solidFill>
                  <a:schemeClr val="bg2"/>
                </a:solidFill>
                <a:sym typeface="Symbol" panose="05050102010706020507" pitchFamily="18" charset="2"/>
              </a:rPr>
              <a:t>m</a:t>
            </a:r>
            <a:r>
              <a:rPr lang="cs-CZ" b="1" dirty="0">
                <a:solidFill>
                  <a:schemeClr val="bg2"/>
                </a:solidFill>
                <a:sym typeface="Symbol" panose="05050102010706020507" pitchFamily="18" charset="2"/>
              </a:rPr>
              <a:t>m</a:t>
            </a:r>
            <a:endParaRPr lang="cs-CZ" b="1" dirty="0">
              <a:solidFill>
                <a:schemeClr val="bg2"/>
              </a:solidFill>
            </a:endParaRPr>
          </a:p>
        </p:txBody>
      </p:sp>
      <p:sp>
        <p:nvSpPr>
          <p:cNvPr id="5" name="TextovéPole 4">
            <a:extLst>
              <a:ext uri="{FF2B5EF4-FFF2-40B4-BE49-F238E27FC236}">
                <a16:creationId xmlns:a16="http://schemas.microsoft.com/office/drawing/2014/main" id="{89F2845B-A7D0-4E64-B582-DDA0216B757D}"/>
              </a:ext>
            </a:extLst>
          </p:cNvPr>
          <p:cNvSpPr txBox="1"/>
          <p:nvPr/>
        </p:nvSpPr>
        <p:spPr>
          <a:xfrm>
            <a:off x="2299719" y="2481372"/>
            <a:ext cx="962123" cy="369332"/>
          </a:xfrm>
          <a:prstGeom prst="rect">
            <a:avLst/>
          </a:prstGeom>
          <a:noFill/>
        </p:spPr>
        <p:txBody>
          <a:bodyPr wrap="none" rtlCol="0">
            <a:spAutoFit/>
          </a:bodyPr>
          <a:lstStyle/>
          <a:p>
            <a:r>
              <a:rPr lang="en-US" dirty="0" err="1">
                <a:solidFill>
                  <a:schemeClr val="bg1"/>
                </a:solidFill>
              </a:rPr>
              <a:t>miliarda</a:t>
            </a:r>
            <a:endParaRPr lang="cs-CZ" dirty="0">
              <a:solidFill>
                <a:schemeClr val="bg1"/>
              </a:solidFill>
            </a:endParaRPr>
          </a:p>
        </p:txBody>
      </p:sp>
    </p:spTree>
    <p:extLst>
      <p:ext uri="{BB962C8B-B14F-4D97-AF65-F5344CB8AC3E}">
        <p14:creationId xmlns:p14="http://schemas.microsoft.com/office/powerpoint/2010/main" val="374899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brázek 3 – Spektrum elektromagnetických vln">
            <a:extLst>
              <a:ext uri="{FF2B5EF4-FFF2-40B4-BE49-F238E27FC236}">
                <a16:creationId xmlns:a16="http://schemas.microsoft.com/office/drawing/2014/main" id="{4D287265-BDEE-497B-A7DC-94211D45E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3358"/>
            <a:ext cx="7344816" cy="615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28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257FCD4-C6A0-4E9E-87CD-D6008748BFBC}"/>
              </a:ext>
            </a:extLst>
          </p:cNvPr>
          <p:cNvSpPr/>
          <p:nvPr/>
        </p:nvSpPr>
        <p:spPr>
          <a:xfrm>
            <a:off x="539552" y="476672"/>
            <a:ext cx="3600400" cy="830997"/>
          </a:xfrm>
          <a:prstGeom prst="rect">
            <a:avLst/>
          </a:prstGeom>
        </p:spPr>
        <p:txBody>
          <a:bodyPr wrap="square">
            <a:spAutoFit/>
          </a:bodyPr>
          <a:lstStyle/>
          <a:p>
            <a:r>
              <a:rPr lang="pl-PL" sz="2400" dirty="0">
                <a:hlinkClick r:id="rId2"/>
              </a:rPr>
              <a:t>Zdraví-AZ, Co ovlivníme a co ne (zdravi-az.cz)</a:t>
            </a:r>
            <a:endParaRPr lang="cs-CZ" sz="2400" dirty="0"/>
          </a:p>
        </p:txBody>
      </p:sp>
      <p:sp>
        <p:nvSpPr>
          <p:cNvPr id="5" name="TextovéPole 4">
            <a:extLst>
              <a:ext uri="{FF2B5EF4-FFF2-40B4-BE49-F238E27FC236}">
                <a16:creationId xmlns:a16="http://schemas.microsoft.com/office/drawing/2014/main" id="{47DBADF3-CEED-4A01-A7EF-9170686E3DA5}"/>
              </a:ext>
            </a:extLst>
          </p:cNvPr>
          <p:cNvSpPr txBox="1"/>
          <p:nvPr/>
        </p:nvSpPr>
        <p:spPr>
          <a:xfrm>
            <a:off x="501815" y="2121680"/>
            <a:ext cx="8640960" cy="4524315"/>
          </a:xfrm>
          <a:prstGeom prst="rect">
            <a:avLst/>
          </a:prstGeom>
          <a:noFill/>
        </p:spPr>
        <p:txBody>
          <a:bodyPr wrap="square" rtlCol="0">
            <a:spAutoFit/>
          </a:bodyPr>
          <a:lstStyle/>
          <a:p>
            <a:r>
              <a:rPr lang="cs-CZ" sz="2000" dirty="0"/>
              <a:t>Lidé v blažené nevědomosti, bez znalosti vedlejších účinků a nebezpečí bombardují potraviny mikrovlnami, v domnění, že je to bezpečné. </a:t>
            </a:r>
            <a:r>
              <a:rPr lang="en-US" sz="2000" dirty="0"/>
              <a:t>..</a:t>
            </a:r>
            <a:r>
              <a:rPr lang="cs-CZ" sz="2000" dirty="0"/>
              <a:t>. V mikrovlnami připravené stravě jsou pozměněné molekuly i přidaná energie. Obojí je v jídle vařeném normálním způsobem užívaným už od objevu ohně nepřítomné. </a:t>
            </a:r>
            <a:endParaRPr lang="cs-CZ" sz="2000" dirty="0" smtClean="0"/>
          </a:p>
          <a:p>
            <a:r>
              <a:rPr lang="cs-CZ" sz="2400" dirty="0" smtClean="0">
                <a:solidFill>
                  <a:srgbClr val="FFFF00"/>
                </a:solidFill>
              </a:rPr>
              <a:t>Mikrovlnná </a:t>
            </a:r>
            <a:r>
              <a:rPr lang="cs-CZ" sz="2400" dirty="0">
                <a:solidFill>
                  <a:srgbClr val="FFFF00"/>
                </a:solidFill>
              </a:rPr>
              <a:t>energie vyzařovaná sluncem a ostatními tělesy, infračervené záření, spočívá na stejnosměrném proudu</a:t>
            </a:r>
            <a:r>
              <a:rPr lang="cs-CZ" sz="2400" dirty="0" smtClean="0">
                <a:solidFill>
                  <a:srgbClr val="FFFF00"/>
                </a:solidFill>
              </a:rPr>
              <a:t>.</a:t>
            </a:r>
          </a:p>
          <a:p>
            <a:r>
              <a:rPr lang="cs-CZ" sz="2000" dirty="0" smtClean="0"/>
              <a:t>Uměle </a:t>
            </a:r>
            <a:r>
              <a:rPr lang="cs-CZ" sz="2000" dirty="0"/>
              <a:t>generované mikrovlny v mikrovlnné troubě jsou produktem střídavého proudu a vyvolávají miliardu i více zvratů polarity za sekundu v každé molekule potravy, na niž narazí. Za těchto okolností je tvorba nepřirozených molekul nevyhnutelná. </a:t>
            </a:r>
            <a:endParaRPr lang="cs-CZ" sz="2000" dirty="0" smtClean="0"/>
          </a:p>
          <a:p>
            <a:r>
              <a:rPr lang="cs-CZ" sz="2000" dirty="0" smtClean="0">
                <a:solidFill>
                  <a:srgbClr val="92D050"/>
                </a:solidFill>
              </a:rPr>
              <a:t>Bylo </a:t>
            </a:r>
            <a:r>
              <a:rPr lang="cs-CZ" sz="2000" dirty="0">
                <a:solidFill>
                  <a:srgbClr val="92D050"/>
                </a:solidFill>
              </a:rPr>
              <a:t>pozorováno, že přirozené aminokyseliny přitom vykazují izomerické změny - změny morfologického tvaru a jsou působením mikrovln doslova transformovány do forem pro organizmus jedovatých</a:t>
            </a:r>
          </a:p>
        </p:txBody>
      </p:sp>
      <p:pic>
        <p:nvPicPr>
          <p:cNvPr id="2052" name="Picture 4" descr="Šepot vidění Koupelna lidská hloupost taktika disk pistole">
            <a:extLst>
              <a:ext uri="{FF2B5EF4-FFF2-40B4-BE49-F238E27FC236}">
                <a16:creationId xmlns:a16="http://schemas.microsoft.com/office/drawing/2014/main" id="{58361F21-4EB2-4D3E-BB43-A62C24E73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0648"/>
            <a:ext cx="3600400" cy="1743075"/>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cxnSp>
        <p:nvCxnSpPr>
          <p:cNvPr id="3" name="Přímá spojnice 2"/>
          <p:cNvCxnSpPr/>
          <p:nvPr/>
        </p:nvCxnSpPr>
        <p:spPr>
          <a:xfrm>
            <a:off x="539552" y="2276872"/>
            <a:ext cx="7488832" cy="41764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539552" y="2121680"/>
            <a:ext cx="7488832" cy="43316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49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p:tgtEl>
                                          <p:spTgt spid="3"/>
                                        </p:tgtEl>
                                      </p:cBhvr>
                                    </p:animEffect>
                                  </p:childTnLst>
                                </p:cTn>
                              </p:par>
                            </p:childTnLst>
                          </p:cTn>
                        </p:par>
                        <p:par>
                          <p:cTn id="24" fill="hold">
                            <p:stCondLst>
                              <p:cond delay="8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800"/>
                                        <p:tgtEl>
                                          <p:spTgt spid="9"/>
                                        </p:tgtEl>
                                      </p:cBhvr>
                                    </p:animEffect>
                                  </p:childTnLst>
                                </p:cTn>
                              </p:par>
                            </p:childTnLst>
                          </p:cTn>
                        </p:par>
                        <p:par>
                          <p:cTn id="28" fill="hold">
                            <p:stCondLst>
                              <p:cond delay="1600"/>
                            </p:stCondLst>
                            <p:childTnLst>
                              <p:par>
                                <p:cTn id="29" presetID="10" presetClass="entr" presetSubtype="0"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1FA9F8A-D554-49E1-B225-5FBD3F407C1E}"/>
              </a:ext>
            </a:extLst>
          </p:cNvPr>
          <p:cNvSpPr>
            <a:spLocks noGrp="1"/>
          </p:cNvSpPr>
          <p:nvPr>
            <p:ph type="title"/>
          </p:nvPr>
        </p:nvSpPr>
        <p:spPr>
          <a:xfrm>
            <a:off x="539552" y="2276872"/>
            <a:ext cx="7680960" cy="1066800"/>
          </a:xfrm>
        </p:spPr>
        <p:txBody>
          <a:bodyPr>
            <a:noAutofit/>
          </a:bodyPr>
          <a:lstStyle/>
          <a:p>
            <a:pPr algn="ctr"/>
            <a:r>
              <a:rPr lang="cs-CZ" b="1" dirty="0">
                <a:solidFill>
                  <a:srgbClr val="FFFF00"/>
                </a:solidFill>
              </a:rPr>
              <a:t>INTERAKCE </a:t>
            </a:r>
            <a:r>
              <a:rPr lang="en-US" b="1" dirty="0">
                <a:solidFill>
                  <a:srgbClr val="FFFF00"/>
                </a:solidFill>
              </a:rPr>
              <a:t/>
            </a:r>
            <a:br>
              <a:rPr lang="en-US" b="1" dirty="0">
                <a:solidFill>
                  <a:srgbClr val="FFFF00"/>
                </a:solidFill>
              </a:rPr>
            </a:br>
            <a:r>
              <a:rPr lang="cs-CZ" b="1" dirty="0">
                <a:solidFill>
                  <a:srgbClr val="FFFF00"/>
                </a:solidFill>
              </a:rPr>
              <a:t>elektrického pole </a:t>
            </a:r>
            <a:br>
              <a:rPr lang="cs-CZ" b="1" dirty="0">
                <a:solidFill>
                  <a:srgbClr val="FFFF00"/>
                </a:solidFill>
              </a:rPr>
            </a:br>
            <a:r>
              <a:rPr lang="cs-CZ" b="1" dirty="0">
                <a:solidFill>
                  <a:srgbClr val="FFFF00"/>
                </a:solidFill>
              </a:rPr>
              <a:t>S </a:t>
            </a:r>
            <a:br>
              <a:rPr lang="cs-CZ" b="1" dirty="0">
                <a:solidFill>
                  <a:srgbClr val="FFFF00"/>
                </a:solidFill>
              </a:rPr>
            </a:br>
            <a:r>
              <a:rPr lang="cs-CZ" b="1" dirty="0">
                <a:solidFill>
                  <a:srgbClr val="FFFF00"/>
                </a:solidFill>
              </a:rPr>
              <a:t>LÁTKOU</a:t>
            </a:r>
          </a:p>
        </p:txBody>
      </p:sp>
    </p:spTree>
    <p:extLst>
      <p:ext uri="{BB962C8B-B14F-4D97-AF65-F5344CB8AC3E}">
        <p14:creationId xmlns:p14="http://schemas.microsoft.com/office/powerpoint/2010/main" val="2076967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9791" y="839079"/>
            <a:ext cx="7680960" cy="1066800"/>
          </a:xfrm>
        </p:spPr>
        <p:txBody>
          <a:bodyPr/>
          <a:lstStyle/>
          <a:p>
            <a:r>
              <a:rPr lang="cs-CZ" dirty="0">
                <a:solidFill>
                  <a:srgbClr val="FFFF00"/>
                </a:solidFill>
              </a:rPr>
              <a:t>Migrační/prostorová  polarizace</a:t>
            </a:r>
            <a:endParaRPr lang="cs-CZ" dirty="0"/>
          </a:p>
        </p:txBody>
      </p:sp>
      <p:grpSp>
        <p:nvGrpSpPr>
          <p:cNvPr id="4" name="Group 3"/>
          <p:cNvGrpSpPr/>
          <p:nvPr/>
        </p:nvGrpSpPr>
        <p:grpSpPr>
          <a:xfrm>
            <a:off x="188194" y="2188062"/>
            <a:ext cx="8766415" cy="3262085"/>
            <a:chOff x="190460" y="3382952"/>
            <a:chExt cx="8766415" cy="3262085"/>
          </a:xfrm>
        </p:grpSpPr>
        <p:pic>
          <p:nvPicPr>
            <p:cNvPr id="5" name="Picture 10"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33" y="3382952"/>
              <a:ext cx="4808731" cy="2892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460" y="6275705"/>
              <a:ext cx="6798993" cy="369332"/>
            </a:xfrm>
            <a:prstGeom prst="rect">
              <a:avLst/>
            </a:prstGeom>
            <a:noFill/>
          </p:spPr>
          <p:txBody>
            <a:bodyPr wrap="square" rtlCol="0">
              <a:spAutoFit/>
            </a:bodyPr>
            <a:lstStyle/>
            <a:p>
              <a:r>
                <a:rPr lang="cs-CZ" dirty="0">
                  <a:solidFill>
                    <a:srgbClr val="FFFF00"/>
                  </a:solidFill>
                </a:rPr>
                <a:t>http://www.chemistryland.com/CHM130FieldLab/Lab11/Lab11.html</a:t>
              </a:r>
            </a:p>
          </p:txBody>
        </p:sp>
        <p:sp>
          <p:nvSpPr>
            <p:cNvPr id="7" name="TextBox 6"/>
            <p:cNvSpPr txBox="1"/>
            <p:nvPr/>
          </p:nvSpPr>
          <p:spPr>
            <a:xfrm>
              <a:off x="5428483" y="3789040"/>
              <a:ext cx="3528392" cy="461665"/>
            </a:xfrm>
            <a:prstGeom prst="rect">
              <a:avLst/>
            </a:prstGeom>
            <a:noFill/>
          </p:spPr>
          <p:txBody>
            <a:bodyPr wrap="square" rtlCol="0">
              <a:spAutoFit/>
            </a:bodyPr>
            <a:lstStyle/>
            <a:p>
              <a:r>
                <a:rPr lang="cs-CZ" sz="2400" dirty="0">
                  <a:solidFill>
                    <a:srgbClr val="FFFF00"/>
                  </a:solidFill>
                </a:rPr>
                <a:t>Migrační </a:t>
              </a:r>
              <a:r>
                <a:rPr lang="cs-CZ" sz="2400" dirty="0" smtClean="0">
                  <a:solidFill>
                    <a:srgbClr val="FFFF00"/>
                  </a:solidFill>
                </a:rPr>
                <a:t>polarizace:</a:t>
              </a:r>
            </a:p>
          </p:txBody>
        </p:sp>
      </p:grpSp>
      <p:sp>
        <p:nvSpPr>
          <p:cNvPr id="2" name="TextovéPole 1">
            <a:extLst>
              <a:ext uri="{FF2B5EF4-FFF2-40B4-BE49-F238E27FC236}">
                <a16:creationId xmlns:a16="http://schemas.microsoft.com/office/drawing/2014/main" id="{211437B8-8645-4E07-B69A-A29F96A3263C}"/>
              </a:ext>
            </a:extLst>
          </p:cNvPr>
          <p:cNvSpPr txBox="1"/>
          <p:nvPr/>
        </p:nvSpPr>
        <p:spPr>
          <a:xfrm>
            <a:off x="1547664" y="323006"/>
            <a:ext cx="1612108" cy="584775"/>
          </a:xfrm>
          <a:prstGeom prst="rect">
            <a:avLst/>
          </a:prstGeom>
          <a:noFill/>
        </p:spPr>
        <p:txBody>
          <a:bodyPr wrap="none" rtlCol="0">
            <a:spAutoFit/>
          </a:bodyPr>
          <a:lstStyle/>
          <a:p>
            <a:r>
              <a:rPr lang="en-US" sz="3200" b="1" dirty="0"/>
              <a:t>VODI</a:t>
            </a:r>
            <a:r>
              <a:rPr lang="cs-CZ" sz="3200" b="1" dirty="0"/>
              <a:t>ČE</a:t>
            </a:r>
          </a:p>
        </p:txBody>
      </p:sp>
      <p:sp>
        <p:nvSpPr>
          <p:cNvPr id="8" name="TextovéPole 7">
            <a:extLst>
              <a:ext uri="{FF2B5EF4-FFF2-40B4-BE49-F238E27FC236}">
                <a16:creationId xmlns:a16="http://schemas.microsoft.com/office/drawing/2014/main" id="{72E35B3B-A53F-417F-B1DC-034AAA4F4A1A}"/>
              </a:ext>
            </a:extLst>
          </p:cNvPr>
          <p:cNvSpPr txBox="1"/>
          <p:nvPr/>
        </p:nvSpPr>
        <p:spPr>
          <a:xfrm>
            <a:off x="5162052" y="413814"/>
            <a:ext cx="2188420" cy="584775"/>
          </a:xfrm>
          <a:prstGeom prst="rect">
            <a:avLst/>
          </a:prstGeom>
          <a:noFill/>
        </p:spPr>
        <p:txBody>
          <a:bodyPr wrap="none" rtlCol="0">
            <a:spAutoFit/>
          </a:bodyPr>
          <a:lstStyle/>
          <a:p>
            <a:r>
              <a:rPr lang="cs-CZ" sz="3200" dirty="0">
                <a:solidFill>
                  <a:srgbClr val="00B0F0"/>
                </a:solidFill>
              </a:rPr>
              <a:t>Dlouhé vlny</a:t>
            </a:r>
          </a:p>
        </p:txBody>
      </p:sp>
      <p:sp>
        <p:nvSpPr>
          <p:cNvPr id="9" name="TextBox 6"/>
          <p:cNvSpPr txBox="1"/>
          <p:nvPr/>
        </p:nvSpPr>
        <p:spPr>
          <a:xfrm>
            <a:off x="5426217" y="2973959"/>
            <a:ext cx="3528392" cy="830997"/>
          </a:xfrm>
          <a:prstGeom prst="rect">
            <a:avLst/>
          </a:prstGeom>
          <a:noFill/>
        </p:spPr>
        <p:txBody>
          <a:bodyPr wrap="square" rtlCol="0">
            <a:spAutoFit/>
          </a:bodyPr>
          <a:lstStyle/>
          <a:p>
            <a:pPr marL="342900" indent="-342900">
              <a:buFont typeface="Arial" panose="020B0604020202020204" pitchFamily="34" charset="0"/>
              <a:buChar char="•"/>
            </a:pPr>
            <a:r>
              <a:rPr lang="cs-CZ" sz="2400" dirty="0" smtClean="0"/>
              <a:t>pohyb </a:t>
            </a:r>
            <a:r>
              <a:rPr lang="cs-CZ" sz="2400" dirty="0"/>
              <a:t>volných nosičů elektrického </a:t>
            </a:r>
            <a:r>
              <a:rPr lang="cs-CZ" sz="2400" dirty="0" smtClean="0"/>
              <a:t>náboje</a:t>
            </a:r>
          </a:p>
        </p:txBody>
      </p:sp>
      <p:sp>
        <p:nvSpPr>
          <p:cNvPr id="10" name="TextovéPole 9"/>
          <p:cNvSpPr txBox="1"/>
          <p:nvPr/>
        </p:nvSpPr>
        <p:spPr>
          <a:xfrm>
            <a:off x="5448349" y="3665818"/>
            <a:ext cx="3250239" cy="461665"/>
          </a:xfrm>
          <a:prstGeom prst="rect">
            <a:avLst/>
          </a:prstGeom>
          <a:noFill/>
        </p:spPr>
        <p:txBody>
          <a:bodyPr wrap="square" rtlCol="0">
            <a:spAutoFit/>
          </a:bodyPr>
          <a:lstStyle/>
          <a:p>
            <a:pPr marL="342900" indent="-342900">
              <a:buFont typeface="Arial" panose="020B0604020202020204" pitchFamily="34" charset="0"/>
              <a:buChar char="•"/>
            </a:pPr>
            <a:r>
              <a:rPr lang="cs-CZ" sz="2400" dirty="0"/>
              <a:t>nejpomalejší</a:t>
            </a:r>
            <a:endParaRPr lang="cs-CZ" sz="2400" dirty="0"/>
          </a:p>
        </p:txBody>
      </p:sp>
      <p:sp>
        <p:nvSpPr>
          <p:cNvPr id="11" name="TextovéPole 10"/>
          <p:cNvSpPr txBox="1"/>
          <p:nvPr/>
        </p:nvSpPr>
        <p:spPr>
          <a:xfrm>
            <a:off x="5448349" y="4065152"/>
            <a:ext cx="3506260" cy="1384995"/>
          </a:xfrm>
          <a:prstGeom prst="rect">
            <a:avLst/>
          </a:prstGeom>
          <a:noFill/>
        </p:spPr>
        <p:txBody>
          <a:bodyPr wrap="square" rtlCol="0">
            <a:spAutoFit/>
          </a:bodyPr>
          <a:lstStyle/>
          <a:p>
            <a:pPr marL="342900" indent="-342900">
              <a:buFont typeface="Arial" panose="020B0604020202020204" pitchFamily="34" charset="0"/>
              <a:buChar char="•"/>
            </a:pPr>
            <a:r>
              <a:rPr lang="cs-CZ" sz="2400" dirty="0"/>
              <a:t>nutná přítomnost volných nosičů </a:t>
            </a:r>
            <a:r>
              <a:rPr lang="cs-CZ" sz="2400" dirty="0" smtClean="0"/>
              <a:t>náboje</a:t>
            </a:r>
            <a:endParaRPr lang="cs-CZ" dirty="0"/>
          </a:p>
          <a:p>
            <a:endParaRPr lang="cs-CZ" dirty="0"/>
          </a:p>
          <a:p>
            <a:endParaRPr lang="cs-CZ" dirty="0"/>
          </a:p>
        </p:txBody>
      </p:sp>
    </p:spTree>
    <p:extLst>
      <p:ext uri="{BB962C8B-B14F-4D97-AF65-F5344CB8AC3E}">
        <p14:creationId xmlns:p14="http://schemas.microsoft.com/office/powerpoint/2010/main" val="375666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29409</TotalTime>
  <Words>1760</Words>
  <Application>Microsoft Office PowerPoint</Application>
  <PresentationFormat>Předvádění na obrazovce (4:3)</PresentationFormat>
  <Paragraphs>251</Paragraphs>
  <Slides>49</Slides>
  <Notes>5</Notes>
  <HiddenSlides>0</HiddenSlides>
  <MMClips>5</MMClips>
  <ScaleCrop>false</ScaleCrop>
  <HeadingPairs>
    <vt:vector size="6" baseType="variant">
      <vt:variant>
        <vt:lpstr>Použitá písma</vt:lpstr>
      </vt:variant>
      <vt:variant>
        <vt:i4>18</vt:i4>
      </vt:variant>
      <vt:variant>
        <vt:lpstr>Motiv</vt:lpstr>
      </vt:variant>
      <vt:variant>
        <vt:i4>1</vt:i4>
      </vt:variant>
      <vt:variant>
        <vt:lpstr>Nadpisy snímků</vt:lpstr>
      </vt:variant>
      <vt:variant>
        <vt:i4>49</vt:i4>
      </vt:variant>
    </vt:vector>
  </HeadingPairs>
  <TitlesOfParts>
    <vt:vector size="68" baseType="lpstr">
      <vt:lpstr>Andalus</vt:lpstr>
      <vt:lpstr>-apple-system</vt:lpstr>
      <vt:lpstr>Arial</vt:lpstr>
      <vt:lpstr>Arial</vt:lpstr>
      <vt:lpstr>Bodoni MT</vt:lpstr>
      <vt:lpstr>Book Antiqua</vt:lpstr>
      <vt:lpstr>Calibri</vt:lpstr>
      <vt:lpstr>Cambria Math</vt:lpstr>
      <vt:lpstr>Corbel</vt:lpstr>
      <vt:lpstr>FrankRuehl</vt:lpstr>
      <vt:lpstr>Gabriola</vt:lpstr>
      <vt:lpstr>Lucida Sans</vt:lpstr>
      <vt:lpstr>Open Sans</vt:lpstr>
      <vt:lpstr>Roboto</vt:lpstr>
      <vt:lpstr>Symbol</vt:lpstr>
      <vt:lpstr>Tahoma</vt:lpstr>
      <vt:lpstr>Times New Roman</vt:lpstr>
      <vt:lpstr>Tunga</vt:lpstr>
      <vt:lpstr>Mylar</vt:lpstr>
      <vt:lpstr>Mikrovlny,  jak je znáte i neznáte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INTERAKCE  elektrického pole  S  LÁTKOU</vt:lpstr>
      <vt:lpstr>Migrační/prostorová  polarizace</vt:lpstr>
      <vt:lpstr>Prezentace aplikace PowerPoint</vt:lpstr>
      <vt:lpstr>Iontová polarizace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You tube </vt:lpstr>
      <vt:lpstr>Ohřev pomoci infračerveného záření </vt:lpstr>
      <vt:lpstr> Astronomy Simulations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Video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video</vt:lpstr>
      <vt:lpstr>5G sítě  Český telekomunikační úřad (ctu.cz)</vt:lpstr>
      <vt:lpstr>Prezentace aplikace PowerPoint</vt:lpstr>
      <vt:lpstr>Prezentace aplikace PowerPoint</vt:lpstr>
      <vt:lpstr>Překlad:</vt:lpstr>
      <vt:lpstr>Prezentace aplikace PowerPoint</vt:lpstr>
      <vt:lpstr>Prezentace aplikace PowerPoint</vt:lpstr>
      <vt:lpstr>ZÁVĚR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Tájemství chytrých materialů</dc:title>
  <dc:creator>Tetyana</dc:creator>
  <cp:lastModifiedBy>Jenda</cp:lastModifiedBy>
  <cp:revision>787</cp:revision>
  <dcterms:created xsi:type="dcterms:W3CDTF">2017-09-29T06:47:16Z</dcterms:created>
  <dcterms:modified xsi:type="dcterms:W3CDTF">2023-11-27T00:02:24Z</dcterms:modified>
</cp:coreProperties>
</file>